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776" r:id="rId3"/>
    <p:sldId id="711" r:id="rId4"/>
    <p:sldId id="695" r:id="rId5"/>
    <p:sldId id="472" r:id="rId6"/>
    <p:sldId id="800" r:id="rId7"/>
    <p:sldId id="801" r:id="rId8"/>
    <p:sldId id="803" r:id="rId9"/>
    <p:sldId id="825" r:id="rId10"/>
    <p:sldId id="804" r:id="rId11"/>
    <p:sldId id="806" r:id="rId12"/>
    <p:sldId id="805" r:id="rId13"/>
    <p:sldId id="807" r:id="rId14"/>
    <p:sldId id="817" r:id="rId15"/>
    <p:sldId id="809" r:id="rId16"/>
    <p:sldId id="818" r:id="rId17"/>
    <p:sldId id="821" r:id="rId18"/>
    <p:sldId id="822" r:id="rId19"/>
    <p:sldId id="823" r:id="rId20"/>
    <p:sldId id="824" r:id="rId21"/>
    <p:sldId id="813" r:id="rId22"/>
    <p:sldId id="819" r:id="rId23"/>
    <p:sldId id="802" r:id="rId24"/>
  </p:sldIdLst>
  <p:sldSz cx="9144000" cy="6858000" type="screen4x3"/>
  <p:notesSz cx="6400800" cy="86868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pos="576">
          <p15:clr>
            <a:srgbClr val="A4A3A4"/>
          </p15:clr>
        </p15:guide>
        <p15:guide id="5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28A5"/>
    <a:srgbClr val="FFFFFF"/>
    <a:srgbClr val="E7E8F0"/>
    <a:srgbClr val="CBCDE1"/>
    <a:srgbClr val="12161A"/>
    <a:srgbClr val="F0E4D3"/>
    <a:srgbClr val="F0E5D9"/>
    <a:srgbClr val="EBE2D6"/>
    <a:srgbClr val="CAD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8"/>
    <p:restoredTop sz="93020" autoAdjust="0"/>
  </p:normalViewPr>
  <p:slideViewPr>
    <p:cSldViewPr snapToObjects="1">
      <p:cViewPr>
        <p:scale>
          <a:sx n="74" d="100"/>
          <a:sy n="74" d="100"/>
        </p:scale>
        <p:origin x="1036" y="-560"/>
      </p:cViewPr>
      <p:guideLst>
        <p:guide orient="horz" pos="816"/>
        <p:guide orient="horz" pos="1392"/>
        <p:guide orient="horz" pos="3840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1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Person Names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Person Names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1A-4022-9AB6-992F60B3E9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35-44FB-8173-09B9A7E860A3}"/>
              </c:ext>
            </c:extLst>
          </c:dPt>
          <c:cat>
            <c:strRef>
              <c:f>Sheet1!$A$2:$A$3</c:f>
              <c:strCache>
                <c:ptCount val="2"/>
                <c:pt idx="0">
                  <c:v>Single Names</c:v>
                </c:pt>
                <c:pt idx="1">
                  <c:v>First name + Last name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A-4022-9AB6-992F60B3E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6T12:08:39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2463"/>
            <a:ext cx="4341812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AF63067-3FD3-FB4B-9B50-545A54F3BC64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908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person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63067-3FD3-FB4B-9B50-545A54F3BC64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978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Quelle: T. </a:t>
            </a:r>
            <a:r>
              <a:rPr lang="en-US" sz="1200" dirty="0" err="1"/>
              <a:t>Schieß</a:t>
            </a:r>
            <a:r>
              <a:rPr lang="en-US" sz="1200" dirty="0"/>
              <a:t> (1932): Der </a:t>
            </a:r>
            <a:r>
              <a:rPr lang="en-US" sz="1200" dirty="0" err="1"/>
              <a:t>Briefwechsel</a:t>
            </a:r>
            <a:r>
              <a:rPr lang="en-US" sz="1200" dirty="0"/>
              <a:t> Heinrich </a:t>
            </a:r>
            <a:r>
              <a:rPr lang="en-US" sz="1200" dirty="0" err="1"/>
              <a:t>Bullingers</a:t>
            </a:r>
            <a:endParaRPr lang="en-US" sz="1200" dirty="0"/>
          </a:p>
          <a:p>
            <a:r>
              <a:rPr lang="en-US" sz="1200" dirty="0"/>
              <a:t>1369 von Calvin </a:t>
            </a:r>
            <a:r>
              <a:rPr lang="en-US" sz="1200" dirty="0" err="1"/>
              <a:t>selbst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63067-3FD3-FB4B-9B50-545A54F3BC6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191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63067-3FD3-FB4B-9B50-545A54F3BC6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577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63067-3FD3-FB4B-9B50-545A54F3BC6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293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63067-3FD3-FB4B-9B50-545A54F3BC64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859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63067-3FD3-FB4B-9B50-545A54F3BC64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711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uzh_logo_e_pos_grau_1m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42875"/>
            <a:ext cx="2027238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89138"/>
            <a:ext cx="7343775" cy="1295400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en-US" noProof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429000"/>
            <a:ext cx="73437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Master-Untertitelformat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00113" y="6524625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25/06/2025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399213" y="6524625"/>
            <a:ext cx="18446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96FA4D5-74C0-4D4F-A261-1B8E6F803C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00113" y="852488"/>
            <a:ext cx="734377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dirty="0"/>
              <a:t>Department</a:t>
            </a:r>
            <a:r>
              <a:rPr lang="en-US" sz="1400" b="1" baseline="0" dirty="0"/>
              <a:t> of Computational Linguistics</a:t>
            </a:r>
            <a:endParaRPr lang="en-US" sz="1400"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25/06/2025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E63DF82-ECFB-0447-94C8-66F126FE0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25/06/2025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AA7FCCD-5F66-2947-A4E9-2C2D3862D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4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205038"/>
            <a:ext cx="3595687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3595688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25/06/2025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Dominic P. Fischer and Martin Volk – MT Summit Geneva 2025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259156E9-917E-4340-8D4D-63F262790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1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25/06/2025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Dominic P. Fischer and Martin Volk – MT Summit Geneva 2025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9C5F66CC-0B94-D649-A687-D29696EE5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25/06/2025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Dominic P. Fischer and Martin Volk – MT Summit Geneva 2025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DFAD6781-05D7-3746-BCA3-4F0CC8384D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2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268413"/>
            <a:ext cx="73437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05038"/>
            <a:ext cx="734377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9350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25/06/2025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2562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7921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Page </a:t>
            </a:r>
            <a:fld id="{1E78324C-0427-2545-B9D3-74091019BA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13" descr="uzh_logo_e_pos_grau_1mm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42875"/>
            <a:ext cx="2027238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900113" y="852488"/>
            <a:ext cx="734377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/>
              <a:t>Department</a:t>
            </a:r>
            <a:r>
              <a:rPr lang="en-US" sz="1400" b="1" baseline="0"/>
              <a:t> </a:t>
            </a:r>
            <a:r>
              <a:rPr lang="en-US" sz="1400" b="1" baseline="0" dirty="0"/>
              <a:t>of Computational Linguistics</a:t>
            </a:r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l" rtl="0" fontAlgn="base">
        <a:spcBef>
          <a:spcPct val="40000"/>
        </a:spcBef>
        <a:spcAft>
          <a:spcPct val="0"/>
        </a:spcAft>
        <a:buFont typeface="Arial" charset="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344488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2pPr>
      <a:lvl3pPr marL="714375" indent="-3667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069975" indent="-3540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4pPr>
      <a:lvl5pPr marL="1438275" indent="-3667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5pPr>
      <a:lvl6pPr marL="1895475" indent="-3667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6pPr>
      <a:lvl7pPr marL="2352675" indent="-3667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7pPr>
      <a:lvl8pPr marL="2809875" indent="-3667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8pPr>
      <a:lvl9pPr marL="3267075" indent="-3667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629"/>
            <a:ext cx="5976663" cy="1944600"/>
          </a:xfrm>
        </p:spPr>
        <p:txBody>
          <a:bodyPr/>
          <a:lstStyle/>
          <a:p>
            <a:r>
              <a:rPr lang="en-GB" sz="3400"/>
              <a:t>Name Consistency in LLM-based Machine Translation of Historical Texts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6271299"/>
            <a:ext cx="4032448" cy="360039"/>
          </a:xfrm>
        </p:spPr>
        <p:txBody>
          <a:bodyPr/>
          <a:lstStyle/>
          <a:p>
            <a:r>
              <a:rPr lang="en-US" sz="1800" b="1"/>
              <a:t>Dominic P. Fischer and Martin Volk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6F6C7-D1E8-CD47-BF47-5D89B2D0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299" y="213669"/>
            <a:ext cx="2144834" cy="3064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C3735C-03EA-A019-551D-47A7D260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8867"/>
            <a:ext cx="9144000" cy="23424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9008DE-AFCD-053E-3E9D-554180691433}"/>
              </a:ext>
            </a:extLst>
          </p:cNvPr>
          <p:cNvSpPr/>
          <p:nvPr/>
        </p:nvSpPr>
        <p:spPr bwMode="auto">
          <a:xfrm>
            <a:off x="1437305" y="3558689"/>
            <a:ext cx="5294934" cy="439949"/>
          </a:xfrm>
          <a:prstGeom prst="rect">
            <a:avLst/>
          </a:prstGeom>
          <a:solidFill>
            <a:srgbClr val="EBE2D6">
              <a:alpha val="9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B0ACAD-6320-6D34-9877-6B50B6C050CE}"/>
              </a:ext>
            </a:extLst>
          </p:cNvPr>
          <p:cNvSpPr/>
          <p:nvPr/>
        </p:nvSpPr>
        <p:spPr bwMode="auto">
          <a:xfrm>
            <a:off x="2339752" y="5431800"/>
            <a:ext cx="6804249" cy="466688"/>
          </a:xfrm>
          <a:custGeom>
            <a:avLst/>
            <a:gdLst>
              <a:gd name="connsiteX0" fmla="*/ 0 w 6804249"/>
              <a:gd name="connsiteY0" fmla="*/ 0 h 466688"/>
              <a:gd name="connsiteX1" fmla="*/ 567021 w 6804249"/>
              <a:gd name="connsiteY1" fmla="*/ 0 h 466688"/>
              <a:gd name="connsiteX2" fmla="*/ 1065999 w 6804249"/>
              <a:gd name="connsiteY2" fmla="*/ 0 h 466688"/>
              <a:gd name="connsiteX3" fmla="*/ 1564977 w 6804249"/>
              <a:gd name="connsiteY3" fmla="*/ 0 h 466688"/>
              <a:gd name="connsiteX4" fmla="*/ 1995913 w 6804249"/>
              <a:gd name="connsiteY4" fmla="*/ 0 h 466688"/>
              <a:gd name="connsiteX5" fmla="*/ 2562934 w 6804249"/>
              <a:gd name="connsiteY5" fmla="*/ 0 h 466688"/>
              <a:gd name="connsiteX6" fmla="*/ 3266040 w 6804249"/>
              <a:gd name="connsiteY6" fmla="*/ 0 h 466688"/>
              <a:gd name="connsiteX7" fmla="*/ 3969145 w 6804249"/>
              <a:gd name="connsiteY7" fmla="*/ 0 h 466688"/>
              <a:gd name="connsiteX8" fmla="*/ 4468124 w 6804249"/>
              <a:gd name="connsiteY8" fmla="*/ 0 h 466688"/>
              <a:gd name="connsiteX9" fmla="*/ 4831017 w 6804249"/>
              <a:gd name="connsiteY9" fmla="*/ 0 h 466688"/>
              <a:gd name="connsiteX10" fmla="*/ 5398038 w 6804249"/>
              <a:gd name="connsiteY10" fmla="*/ 0 h 466688"/>
              <a:gd name="connsiteX11" fmla="*/ 6033101 w 6804249"/>
              <a:gd name="connsiteY11" fmla="*/ 0 h 466688"/>
              <a:gd name="connsiteX12" fmla="*/ 6804249 w 6804249"/>
              <a:gd name="connsiteY12" fmla="*/ 0 h 466688"/>
              <a:gd name="connsiteX13" fmla="*/ 6804249 w 6804249"/>
              <a:gd name="connsiteY13" fmla="*/ 466688 h 466688"/>
              <a:gd name="connsiteX14" fmla="*/ 6237228 w 6804249"/>
              <a:gd name="connsiteY14" fmla="*/ 466688 h 466688"/>
              <a:gd name="connsiteX15" fmla="*/ 5670208 w 6804249"/>
              <a:gd name="connsiteY15" fmla="*/ 466688 h 466688"/>
              <a:gd name="connsiteX16" fmla="*/ 5035144 w 6804249"/>
              <a:gd name="connsiteY16" fmla="*/ 466688 h 466688"/>
              <a:gd name="connsiteX17" fmla="*/ 4400081 w 6804249"/>
              <a:gd name="connsiteY17" fmla="*/ 466688 h 466688"/>
              <a:gd name="connsiteX18" fmla="*/ 3833060 w 6804249"/>
              <a:gd name="connsiteY18" fmla="*/ 466688 h 466688"/>
              <a:gd name="connsiteX19" fmla="*/ 3470167 w 6804249"/>
              <a:gd name="connsiteY19" fmla="*/ 466688 h 466688"/>
              <a:gd name="connsiteX20" fmla="*/ 3107274 w 6804249"/>
              <a:gd name="connsiteY20" fmla="*/ 466688 h 466688"/>
              <a:gd name="connsiteX21" fmla="*/ 2744380 w 6804249"/>
              <a:gd name="connsiteY21" fmla="*/ 466688 h 466688"/>
              <a:gd name="connsiteX22" fmla="*/ 2313445 w 6804249"/>
              <a:gd name="connsiteY22" fmla="*/ 466688 h 466688"/>
              <a:gd name="connsiteX23" fmla="*/ 1746424 w 6804249"/>
              <a:gd name="connsiteY23" fmla="*/ 466688 h 466688"/>
              <a:gd name="connsiteX24" fmla="*/ 1315488 w 6804249"/>
              <a:gd name="connsiteY24" fmla="*/ 466688 h 466688"/>
              <a:gd name="connsiteX25" fmla="*/ 680425 w 6804249"/>
              <a:gd name="connsiteY25" fmla="*/ 466688 h 466688"/>
              <a:gd name="connsiteX26" fmla="*/ 0 w 6804249"/>
              <a:gd name="connsiteY26" fmla="*/ 466688 h 466688"/>
              <a:gd name="connsiteX27" fmla="*/ 0 w 6804249"/>
              <a:gd name="connsiteY27" fmla="*/ 0 h 4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04249" h="466688" fill="none" extrusionOk="0">
                <a:moveTo>
                  <a:pt x="0" y="0"/>
                </a:moveTo>
                <a:cubicBezTo>
                  <a:pt x="205737" y="-37438"/>
                  <a:pt x="332920" y="50609"/>
                  <a:pt x="567021" y="0"/>
                </a:cubicBezTo>
                <a:cubicBezTo>
                  <a:pt x="801122" y="-50609"/>
                  <a:pt x="855795" y="17341"/>
                  <a:pt x="1065999" y="0"/>
                </a:cubicBezTo>
                <a:cubicBezTo>
                  <a:pt x="1276203" y="-17341"/>
                  <a:pt x="1371533" y="50434"/>
                  <a:pt x="1564977" y="0"/>
                </a:cubicBezTo>
                <a:cubicBezTo>
                  <a:pt x="1758421" y="-50434"/>
                  <a:pt x="1784568" y="50625"/>
                  <a:pt x="1995913" y="0"/>
                </a:cubicBezTo>
                <a:cubicBezTo>
                  <a:pt x="2207258" y="-50625"/>
                  <a:pt x="2311337" y="30113"/>
                  <a:pt x="2562934" y="0"/>
                </a:cubicBezTo>
                <a:cubicBezTo>
                  <a:pt x="2814531" y="-30113"/>
                  <a:pt x="2934286" y="43322"/>
                  <a:pt x="3266040" y="0"/>
                </a:cubicBezTo>
                <a:cubicBezTo>
                  <a:pt x="3597794" y="-43322"/>
                  <a:pt x="3663735" y="34993"/>
                  <a:pt x="3969145" y="0"/>
                </a:cubicBezTo>
                <a:cubicBezTo>
                  <a:pt x="4274556" y="-34993"/>
                  <a:pt x="4218915" y="54972"/>
                  <a:pt x="4468124" y="0"/>
                </a:cubicBezTo>
                <a:cubicBezTo>
                  <a:pt x="4717333" y="-54972"/>
                  <a:pt x="4652118" y="39973"/>
                  <a:pt x="4831017" y="0"/>
                </a:cubicBezTo>
                <a:cubicBezTo>
                  <a:pt x="5009916" y="-39973"/>
                  <a:pt x="5233220" y="53449"/>
                  <a:pt x="5398038" y="0"/>
                </a:cubicBezTo>
                <a:cubicBezTo>
                  <a:pt x="5562856" y="-53449"/>
                  <a:pt x="5886338" y="15036"/>
                  <a:pt x="6033101" y="0"/>
                </a:cubicBezTo>
                <a:cubicBezTo>
                  <a:pt x="6179864" y="-15036"/>
                  <a:pt x="6553236" y="82960"/>
                  <a:pt x="6804249" y="0"/>
                </a:cubicBezTo>
                <a:cubicBezTo>
                  <a:pt x="6812450" y="103820"/>
                  <a:pt x="6753775" y="358159"/>
                  <a:pt x="6804249" y="466688"/>
                </a:cubicBezTo>
                <a:cubicBezTo>
                  <a:pt x="6603284" y="514220"/>
                  <a:pt x="6491457" y="461107"/>
                  <a:pt x="6237228" y="466688"/>
                </a:cubicBezTo>
                <a:cubicBezTo>
                  <a:pt x="5982999" y="472269"/>
                  <a:pt x="5796762" y="403741"/>
                  <a:pt x="5670208" y="466688"/>
                </a:cubicBezTo>
                <a:cubicBezTo>
                  <a:pt x="5543654" y="529635"/>
                  <a:pt x="5192404" y="426529"/>
                  <a:pt x="5035144" y="466688"/>
                </a:cubicBezTo>
                <a:cubicBezTo>
                  <a:pt x="4877884" y="506847"/>
                  <a:pt x="4708885" y="414535"/>
                  <a:pt x="4400081" y="466688"/>
                </a:cubicBezTo>
                <a:cubicBezTo>
                  <a:pt x="4091277" y="518841"/>
                  <a:pt x="3955012" y="415265"/>
                  <a:pt x="3833060" y="466688"/>
                </a:cubicBezTo>
                <a:cubicBezTo>
                  <a:pt x="3711108" y="518111"/>
                  <a:pt x="3565782" y="428618"/>
                  <a:pt x="3470167" y="466688"/>
                </a:cubicBezTo>
                <a:cubicBezTo>
                  <a:pt x="3374552" y="504758"/>
                  <a:pt x="3248365" y="453600"/>
                  <a:pt x="3107274" y="466688"/>
                </a:cubicBezTo>
                <a:cubicBezTo>
                  <a:pt x="2966183" y="479776"/>
                  <a:pt x="2871586" y="466564"/>
                  <a:pt x="2744380" y="466688"/>
                </a:cubicBezTo>
                <a:cubicBezTo>
                  <a:pt x="2617174" y="466812"/>
                  <a:pt x="2411603" y="418751"/>
                  <a:pt x="2313445" y="466688"/>
                </a:cubicBezTo>
                <a:cubicBezTo>
                  <a:pt x="2215288" y="514625"/>
                  <a:pt x="1990135" y="453863"/>
                  <a:pt x="1746424" y="466688"/>
                </a:cubicBezTo>
                <a:cubicBezTo>
                  <a:pt x="1502713" y="479513"/>
                  <a:pt x="1529953" y="423149"/>
                  <a:pt x="1315488" y="466688"/>
                </a:cubicBezTo>
                <a:cubicBezTo>
                  <a:pt x="1101023" y="510227"/>
                  <a:pt x="907031" y="466370"/>
                  <a:pt x="680425" y="466688"/>
                </a:cubicBezTo>
                <a:cubicBezTo>
                  <a:pt x="453819" y="467006"/>
                  <a:pt x="205248" y="424108"/>
                  <a:pt x="0" y="466688"/>
                </a:cubicBezTo>
                <a:cubicBezTo>
                  <a:pt x="-39711" y="331450"/>
                  <a:pt x="3210" y="114380"/>
                  <a:pt x="0" y="0"/>
                </a:cubicBezTo>
                <a:close/>
              </a:path>
              <a:path w="6804249" h="466688" stroke="0" extrusionOk="0">
                <a:moveTo>
                  <a:pt x="0" y="0"/>
                </a:moveTo>
                <a:cubicBezTo>
                  <a:pt x="317338" y="-36854"/>
                  <a:pt x="349179" y="32165"/>
                  <a:pt x="635063" y="0"/>
                </a:cubicBezTo>
                <a:cubicBezTo>
                  <a:pt x="920947" y="-32165"/>
                  <a:pt x="908042" y="13435"/>
                  <a:pt x="997957" y="0"/>
                </a:cubicBezTo>
                <a:cubicBezTo>
                  <a:pt x="1087872" y="-13435"/>
                  <a:pt x="1256378" y="12286"/>
                  <a:pt x="1360850" y="0"/>
                </a:cubicBezTo>
                <a:cubicBezTo>
                  <a:pt x="1465322" y="-12286"/>
                  <a:pt x="1769259" y="1149"/>
                  <a:pt x="1995913" y="0"/>
                </a:cubicBezTo>
                <a:cubicBezTo>
                  <a:pt x="2222567" y="-1149"/>
                  <a:pt x="2428378" y="59785"/>
                  <a:pt x="2562934" y="0"/>
                </a:cubicBezTo>
                <a:cubicBezTo>
                  <a:pt x="2697490" y="-59785"/>
                  <a:pt x="2845775" y="20844"/>
                  <a:pt x="2993870" y="0"/>
                </a:cubicBezTo>
                <a:cubicBezTo>
                  <a:pt x="3141965" y="-20844"/>
                  <a:pt x="3429377" y="61878"/>
                  <a:pt x="3628933" y="0"/>
                </a:cubicBezTo>
                <a:cubicBezTo>
                  <a:pt x="3828489" y="-61878"/>
                  <a:pt x="3998402" y="28611"/>
                  <a:pt x="4263996" y="0"/>
                </a:cubicBezTo>
                <a:cubicBezTo>
                  <a:pt x="4529590" y="-28611"/>
                  <a:pt x="4551484" y="47433"/>
                  <a:pt x="4762974" y="0"/>
                </a:cubicBezTo>
                <a:cubicBezTo>
                  <a:pt x="4974464" y="-47433"/>
                  <a:pt x="4948655" y="32172"/>
                  <a:pt x="5125868" y="0"/>
                </a:cubicBezTo>
                <a:cubicBezTo>
                  <a:pt x="5303081" y="-32172"/>
                  <a:pt x="5412506" y="20171"/>
                  <a:pt x="5488761" y="0"/>
                </a:cubicBezTo>
                <a:cubicBezTo>
                  <a:pt x="5565016" y="-20171"/>
                  <a:pt x="6017544" y="7661"/>
                  <a:pt x="6191867" y="0"/>
                </a:cubicBezTo>
                <a:cubicBezTo>
                  <a:pt x="6366190" y="-7661"/>
                  <a:pt x="6597207" y="17445"/>
                  <a:pt x="6804249" y="0"/>
                </a:cubicBezTo>
                <a:cubicBezTo>
                  <a:pt x="6814389" y="224672"/>
                  <a:pt x="6790088" y="290701"/>
                  <a:pt x="6804249" y="466688"/>
                </a:cubicBezTo>
                <a:cubicBezTo>
                  <a:pt x="6677754" y="474204"/>
                  <a:pt x="6472746" y="406892"/>
                  <a:pt x="6237228" y="466688"/>
                </a:cubicBezTo>
                <a:cubicBezTo>
                  <a:pt x="6001710" y="526484"/>
                  <a:pt x="5823746" y="416196"/>
                  <a:pt x="5534123" y="466688"/>
                </a:cubicBezTo>
                <a:cubicBezTo>
                  <a:pt x="5244500" y="517180"/>
                  <a:pt x="5165433" y="396167"/>
                  <a:pt x="4899059" y="466688"/>
                </a:cubicBezTo>
                <a:cubicBezTo>
                  <a:pt x="4632685" y="537209"/>
                  <a:pt x="4682037" y="465843"/>
                  <a:pt x="4536166" y="466688"/>
                </a:cubicBezTo>
                <a:cubicBezTo>
                  <a:pt x="4390295" y="467533"/>
                  <a:pt x="4318291" y="436243"/>
                  <a:pt x="4173273" y="466688"/>
                </a:cubicBezTo>
                <a:cubicBezTo>
                  <a:pt x="4028255" y="497133"/>
                  <a:pt x="3791197" y="451415"/>
                  <a:pt x="3606252" y="466688"/>
                </a:cubicBezTo>
                <a:cubicBezTo>
                  <a:pt x="3421307" y="481961"/>
                  <a:pt x="3234561" y="408651"/>
                  <a:pt x="2971189" y="466688"/>
                </a:cubicBezTo>
                <a:cubicBezTo>
                  <a:pt x="2707817" y="524725"/>
                  <a:pt x="2648067" y="432600"/>
                  <a:pt x="2404168" y="466688"/>
                </a:cubicBezTo>
                <a:cubicBezTo>
                  <a:pt x="2160269" y="500776"/>
                  <a:pt x="2109580" y="415621"/>
                  <a:pt x="1905190" y="466688"/>
                </a:cubicBezTo>
                <a:cubicBezTo>
                  <a:pt x="1700800" y="517755"/>
                  <a:pt x="1686084" y="423803"/>
                  <a:pt x="1474254" y="466688"/>
                </a:cubicBezTo>
                <a:cubicBezTo>
                  <a:pt x="1262424" y="509573"/>
                  <a:pt x="1074628" y="410668"/>
                  <a:pt x="907233" y="466688"/>
                </a:cubicBezTo>
                <a:cubicBezTo>
                  <a:pt x="739838" y="522708"/>
                  <a:pt x="396843" y="384554"/>
                  <a:pt x="0" y="466688"/>
                </a:cubicBezTo>
                <a:cubicBezTo>
                  <a:pt x="-14906" y="309477"/>
                  <a:pt x="1440" y="117308"/>
                  <a:pt x="0" y="0"/>
                </a:cubicBezTo>
                <a:close/>
              </a:path>
            </a:pathLst>
          </a:custGeom>
          <a:solidFill>
            <a:srgbClr val="F0E5D9">
              <a:alpha val="9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7389511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3259E-5591-B462-DFA6-87918C495F73}"/>
              </a:ext>
            </a:extLst>
          </p:cNvPr>
          <p:cNvSpPr/>
          <p:nvPr/>
        </p:nvSpPr>
        <p:spPr bwMode="auto">
          <a:xfrm>
            <a:off x="1787680" y="3969527"/>
            <a:ext cx="930978" cy="439949"/>
          </a:xfrm>
          <a:prstGeom prst="rect">
            <a:avLst/>
          </a:prstGeom>
          <a:solidFill>
            <a:srgbClr val="CADDF8">
              <a:alpha val="30196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4D1E2-9AC9-E820-2F30-1EE254ACF69D}"/>
              </a:ext>
            </a:extLst>
          </p:cNvPr>
          <p:cNvSpPr/>
          <p:nvPr/>
        </p:nvSpPr>
        <p:spPr bwMode="auto">
          <a:xfrm>
            <a:off x="6072486" y="3949394"/>
            <a:ext cx="1451842" cy="466688"/>
          </a:xfrm>
          <a:prstGeom prst="rect">
            <a:avLst/>
          </a:prstGeom>
          <a:solidFill>
            <a:srgbClr val="CADDF8">
              <a:alpha val="30196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45402-89EE-A060-590C-4FEDE01AAAEF}"/>
              </a:ext>
            </a:extLst>
          </p:cNvPr>
          <p:cNvSpPr/>
          <p:nvPr/>
        </p:nvSpPr>
        <p:spPr bwMode="auto">
          <a:xfrm>
            <a:off x="3203848" y="4427018"/>
            <a:ext cx="2592288" cy="502160"/>
          </a:xfrm>
          <a:prstGeom prst="rect">
            <a:avLst/>
          </a:prstGeom>
          <a:solidFill>
            <a:srgbClr val="CADDF8">
              <a:alpha val="30196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91CC1D-4F95-233A-AE37-E6A2A5CDBA7F}"/>
              </a:ext>
            </a:extLst>
          </p:cNvPr>
          <p:cNvSpPr/>
          <p:nvPr/>
        </p:nvSpPr>
        <p:spPr bwMode="auto">
          <a:xfrm>
            <a:off x="5508104" y="4929179"/>
            <a:ext cx="1656184" cy="473756"/>
          </a:xfrm>
          <a:prstGeom prst="rect">
            <a:avLst/>
          </a:prstGeom>
          <a:solidFill>
            <a:srgbClr val="CADDF8">
              <a:alpha val="30196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6178EA0A-F352-D650-F1F6-3F2E3D46CCDA}"/>
              </a:ext>
            </a:extLst>
          </p:cNvPr>
          <p:cNvSpPr/>
          <p:nvPr/>
        </p:nvSpPr>
        <p:spPr bwMode="auto">
          <a:xfrm flipH="1">
            <a:off x="33656" y="4642749"/>
            <a:ext cx="1441999" cy="502160"/>
          </a:xfrm>
          <a:prstGeom prst="corner">
            <a:avLst>
              <a:gd name="adj1" fmla="val 51917"/>
              <a:gd name="adj2" fmla="val 172674"/>
            </a:avLst>
          </a:prstGeom>
          <a:solidFill>
            <a:srgbClr val="CADDF8">
              <a:alpha val="30196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16B3B29F-531A-D17F-AC59-7C008534E8F5}"/>
              </a:ext>
            </a:extLst>
          </p:cNvPr>
          <p:cNvSpPr/>
          <p:nvPr/>
        </p:nvSpPr>
        <p:spPr bwMode="auto">
          <a:xfrm flipH="1">
            <a:off x="0" y="5369449"/>
            <a:ext cx="1441999" cy="502160"/>
          </a:xfrm>
          <a:prstGeom prst="corner">
            <a:avLst>
              <a:gd name="adj1" fmla="val 51917"/>
              <a:gd name="adj2" fmla="val 67251"/>
            </a:avLst>
          </a:prstGeom>
          <a:solidFill>
            <a:srgbClr val="CADDF8">
              <a:alpha val="30196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EAF4-70D7-6375-3F25-F1F795D6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 Look at the Names</a:t>
            </a:r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72DBC13-2405-5AD8-9842-790557BE7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862546"/>
              </p:ext>
            </p:extLst>
          </p:nvPr>
        </p:nvGraphicFramePr>
        <p:xfrm>
          <a:off x="504354" y="1771650"/>
          <a:ext cx="4715718" cy="432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B3AFE-3FC6-808F-45D6-57C3E098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F9219-10F7-15D6-59FB-650025E7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8047D-CFC3-6E53-7C15-0BD96E0E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659136-15C0-67F8-8F04-209CCF1674B7}"/>
              </a:ext>
            </a:extLst>
          </p:cNvPr>
          <p:cNvSpPr/>
          <p:nvPr/>
        </p:nvSpPr>
        <p:spPr>
          <a:xfrm>
            <a:off x="4788023" y="2000413"/>
            <a:ext cx="3384377" cy="8306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 No names of dignitaries apart from emperor Karl V.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8285F2-F100-92D1-3091-559BC8D5E64D}"/>
              </a:ext>
            </a:extLst>
          </p:cNvPr>
          <p:cNvSpPr/>
          <p:nvPr/>
        </p:nvSpPr>
        <p:spPr>
          <a:xfrm>
            <a:off x="5652120" y="3864211"/>
            <a:ext cx="3204863" cy="567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60" b="1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Place Names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E6ACF4-8B42-E57E-4609-E94470682420}"/>
              </a:ext>
            </a:extLst>
          </p:cNvPr>
          <p:cNvSpPr/>
          <p:nvPr/>
        </p:nvSpPr>
        <p:spPr>
          <a:xfrm>
            <a:off x="4806545" y="4333950"/>
            <a:ext cx="3635598" cy="11575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No distinction between place names and place adjectives (</a:t>
            </a:r>
            <a:r>
              <a:rPr lang="de-DE" sz="1800" i="1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Gallia</a:t>
            </a:r>
            <a:r>
              <a:rPr lang="de-DE" sz="18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vs. </a:t>
            </a:r>
            <a:r>
              <a:rPr lang="de-DE" sz="1800" i="1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Gallus</a:t>
            </a:r>
            <a:r>
              <a:rPr lang="de-DE" sz="18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C345AB-336D-7ACE-8045-E563EE99EF92}"/>
              </a:ext>
            </a:extLst>
          </p:cNvPr>
          <p:cNvSpPr/>
          <p:nvPr/>
        </p:nvSpPr>
        <p:spPr>
          <a:xfrm>
            <a:off x="4788024" y="2721695"/>
            <a:ext cx="4068959" cy="7793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No discontinuous names (…</a:t>
            </a:r>
            <a:r>
              <a:rPr lang="de-DE" sz="1800" b="1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Ludovici</a:t>
            </a:r>
            <a:r>
              <a:rPr lang="de-DE" sz="18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nostri </a:t>
            </a:r>
            <a:r>
              <a:rPr lang="de-DE" sz="1800" b="1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Lavateri </a:t>
            </a:r>
            <a:r>
              <a:rPr lang="de-DE" sz="18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uxor…)</a:t>
            </a:r>
            <a:endParaRPr lang="de-DE" sz="1800" kern="10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F71B91-4628-A60E-5889-7C2153FD931E}"/>
              </a:ext>
            </a:extLst>
          </p:cNvPr>
          <p:cNvSpPr txBox="1">
            <a:spLocks/>
          </p:cNvSpPr>
          <p:nvPr/>
        </p:nvSpPr>
        <p:spPr bwMode="auto">
          <a:xfrm>
            <a:off x="945093" y="1988840"/>
            <a:ext cx="734377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de-DE" kern="0"/>
              <a:t>Proper name translation accuracy in %, random subset of 25 instances:</a:t>
            </a:r>
          </a:p>
          <a:p>
            <a:endParaRPr lang="de-DE" kern="0"/>
          </a:p>
          <a:p>
            <a:endParaRPr lang="de-DE" kern="0"/>
          </a:p>
          <a:p>
            <a:endParaRPr lang="de-DE" kern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7AD2C-1D4D-D652-A51B-EF680E40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Experiments – System Selection</a:t>
            </a:r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7C10B0-8FA2-0F5C-BAF0-BDD0F5AE3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644378"/>
              </p:ext>
            </p:extLst>
          </p:nvPr>
        </p:nvGraphicFramePr>
        <p:xfrm>
          <a:off x="1709787" y="2636912"/>
          <a:ext cx="547260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03">
                  <a:extLst>
                    <a:ext uri="{9D8B030D-6E8A-4147-A177-3AD203B41FA5}">
                      <a16:colId xmlns:a16="http://schemas.microsoft.com/office/drawing/2014/main" val="3103033384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717392225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1904639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GPT-4o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Gemini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LLaMa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8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68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52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48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73005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799CB-C857-FBCC-4B00-F3A19006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5676-6D09-D065-4588-8148B6E4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4C1C-FB87-C40B-017B-861BB909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3F06-D0CB-4AF7-031A-A629A01D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Experiments – Evaluation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08A5-DA36-45F9-DF4F-2A2D6D9E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4" y="2060848"/>
            <a:ext cx="6551612" cy="388778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/>
              <a:t>Manual creation of a list of correct translations for each name</a:t>
            </a:r>
          </a:p>
          <a:p>
            <a:pPr marL="285750" indent="-285750">
              <a:buFontTx/>
              <a:buChar char="-"/>
            </a:pPr>
            <a:r>
              <a:rPr lang="de-DE"/>
              <a:t>Modern canonical way(s) of writing them</a:t>
            </a:r>
          </a:p>
          <a:p>
            <a:pPr marL="285750" indent="-285750">
              <a:buFontTx/>
              <a:buChar char="-"/>
            </a:pPr>
            <a:endParaRPr lang="de-DE"/>
          </a:p>
          <a:p>
            <a:pPr marL="285750" indent="-285750">
              <a:buFontTx/>
              <a:buChar char="-"/>
            </a:pPr>
            <a:r>
              <a:rPr lang="en-GB" b="1"/>
              <a:t>Place names: </a:t>
            </a:r>
          </a:p>
          <a:p>
            <a:r>
              <a:rPr lang="en-GB" b="1"/>
              <a:t>	{Zürich, Zürichs,</a:t>
            </a:r>
          </a:p>
          <a:p>
            <a:pPr>
              <a:spcBef>
                <a:spcPts val="0"/>
              </a:spcBef>
            </a:pPr>
            <a:r>
              <a:rPr lang="en-GB" b="1"/>
              <a:t>	 Zürcher, Zürchers, Zürchern}</a:t>
            </a:r>
          </a:p>
          <a:p>
            <a:pPr marL="285750" indent="-285750">
              <a:buFontTx/>
              <a:buChar char="-"/>
            </a:pPr>
            <a:endParaRPr lang="en-GB" b="1"/>
          </a:p>
          <a:p>
            <a:pPr marL="285750" indent="-285750">
              <a:buFontTx/>
              <a:buChar char="-"/>
            </a:pPr>
            <a:r>
              <a:rPr lang="en-GB" b="1"/>
              <a:t>Person names: </a:t>
            </a:r>
          </a:p>
          <a:p>
            <a:r>
              <a:rPr lang="en-GB" b="1"/>
              <a:t>	{Heinrich, Bullinger, Heinrich Bullinger, </a:t>
            </a:r>
          </a:p>
          <a:p>
            <a:pPr>
              <a:spcBef>
                <a:spcPts val="0"/>
              </a:spcBef>
            </a:pPr>
            <a:r>
              <a:rPr lang="en-GB" b="1"/>
              <a:t>	 Heinrichs, Bullingers, Heinrich Bullingers}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AD715-A0AF-90E8-216A-8A8A4F2F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0353E-894C-6C35-6430-CE03B20C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7309-08B7-EB35-1044-F93F581D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0D16-CCC5-7515-08CD-D2085795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Experiments – Setup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540D-453C-178C-4E91-8AC7D689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C9CBD-0B43-95D3-B496-1EEA2EEC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8BB81-E098-8287-44DD-84060C35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BF0447-86EF-B0D4-1087-84A759D98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96370"/>
              </p:ext>
            </p:extLst>
          </p:nvPr>
        </p:nvGraphicFramePr>
        <p:xfrm>
          <a:off x="323528" y="2197642"/>
          <a:ext cx="7957145" cy="374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646516225"/>
                    </a:ext>
                  </a:extLst>
                </a:gridCol>
                <a:gridCol w="5508873">
                  <a:extLst>
                    <a:ext uri="{9D8B030D-6E8A-4147-A177-3AD203B41FA5}">
                      <a16:colId xmlns:a16="http://schemas.microsoft.com/office/drawing/2014/main" val="1080679534"/>
                    </a:ext>
                  </a:extLst>
                </a:gridCol>
              </a:tblGrid>
              <a:tr h="971706">
                <a:tc>
                  <a:txBody>
                    <a:bodyPr/>
                    <a:lstStyle/>
                    <a:p>
                      <a:pPr algn="ctr"/>
                      <a:r>
                        <a:rPr lang="de-DE" sz="1700" b="0"/>
                        <a:t>Let‘s think step-by-step.</a:t>
                      </a:r>
                      <a:endParaRPr lang="en-GB" sz="17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/>
                        <a:t>You are a translation expert who specializes in translating historical texts, especially from Latin and Old German into Modern German.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639743"/>
                  </a:ext>
                </a:extLst>
              </a:tr>
              <a:tr h="12615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/>
                        <a:t>Translate the following sentence from </a:t>
                      </a:r>
                      <a:r>
                        <a:rPr lang="en-GB" sz="1700" i="1"/>
                        <a:t>language</a:t>
                      </a:r>
                      <a:r>
                        <a:rPr lang="en-GB" sz="1700"/>
                        <a:t> into modern German: </a:t>
                      </a:r>
                      <a:r>
                        <a:rPr lang="en-GB" sz="1700" i="1"/>
                        <a:t>sentence</a:t>
                      </a:r>
                      <a:r>
                        <a:rPr lang="en-GB" sz="1700"/>
                        <a:t>. 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/>
                        <a:t>The following sentence is taken from a letter that is part of Swiss reformer Heinrich Bullinger’s correspondence in the 16th century. Translate it from </a:t>
                      </a:r>
                      <a:r>
                        <a:rPr lang="en-GB" sz="1700" i="1"/>
                        <a:t>language</a:t>
                      </a:r>
                      <a:r>
                        <a:rPr lang="en-GB" sz="1700"/>
                        <a:t> into modern German: </a:t>
                      </a:r>
                      <a:r>
                        <a:rPr lang="en-GB" sz="1700" i="1"/>
                        <a:t>sentence</a:t>
                      </a:r>
                      <a:r>
                        <a:rPr lang="en-GB" sz="1700"/>
                        <a:t>.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27114"/>
                  </a:ext>
                </a:extLst>
              </a:tr>
              <a:tr h="41482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/>
                        <a:t>Make sure to translate proper nouns into their modern German equivalents.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99854"/>
                  </a:ext>
                </a:extLst>
              </a:tr>
              <a:tr h="41482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/>
                        <a:t>Pay special attention to the target word </a:t>
                      </a:r>
                      <a:r>
                        <a:rPr lang="en-GB" sz="1700" i="1"/>
                        <a:t>proper noun</a:t>
                      </a:r>
                      <a:r>
                        <a:rPr lang="en-GB" sz="1700"/>
                        <a:t>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532249"/>
                  </a:ext>
                </a:extLst>
              </a:tr>
              <a:tr h="6818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/>
                        <a:t>–</a:t>
                      </a:r>
                      <a:endParaRPr lang="de-DE" sz="170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/>
                        <a:t>Here is some additional context to help you guide your translation: </a:t>
                      </a:r>
                      <a:r>
                        <a:rPr lang="en-GB" sz="1700" i="1"/>
                        <a:t>sentence with context of +-3 sentences</a:t>
                      </a:r>
                      <a:r>
                        <a:rPr lang="en-GB" sz="1700"/>
                        <a:t>.</a:t>
                      </a:r>
                      <a:endParaRPr lang="de-DE" sz="170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885044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51A28A-706C-6E44-DB60-6D304EBAD08B}"/>
              </a:ext>
            </a:extLst>
          </p:cNvPr>
          <p:cNvSpPr/>
          <p:nvPr/>
        </p:nvSpPr>
        <p:spPr>
          <a:xfrm>
            <a:off x="323529" y="1865624"/>
            <a:ext cx="2376264" cy="2531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Default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BEB1F0-DD4B-9182-01AA-D1DDA63B1BA7}"/>
              </a:ext>
            </a:extLst>
          </p:cNvPr>
          <p:cNvSpPr/>
          <p:nvPr/>
        </p:nvSpPr>
        <p:spPr>
          <a:xfrm>
            <a:off x="2843808" y="1865624"/>
            <a:ext cx="5436866" cy="2531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Adapted to the task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101211-C00D-A1DF-0052-3C0C65335FD1}"/>
                  </a:ext>
                </a:extLst>
              </p:cNvPr>
              <p:cNvSpPr txBox="1"/>
              <p:nvPr/>
            </p:nvSpPr>
            <p:spPr>
              <a:xfrm>
                <a:off x="349507" y="6021279"/>
                <a:ext cx="7931166" cy="30687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>
                    <a:solidFill>
                      <a:schemeClr val="bg1"/>
                    </a:solidFill>
                  </a:rPr>
                  <a:t> different settings for person and place names each</a:t>
                </a:r>
                <a:endParaRPr lang="en-GB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101211-C00D-A1DF-0052-3C0C65335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07" y="6021279"/>
                <a:ext cx="7931166" cy="306879"/>
              </a:xfrm>
              <a:prstGeom prst="rect">
                <a:avLst/>
              </a:prstGeom>
              <a:blipFill>
                <a:blip r:embed="rId2"/>
                <a:stretch>
                  <a:fillRect t="-8000" b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691913-A0D0-7400-BF87-5396A636D43E}"/>
              </a:ext>
            </a:extLst>
          </p:cNvPr>
          <p:cNvSpPr/>
          <p:nvPr/>
        </p:nvSpPr>
        <p:spPr>
          <a:xfrm>
            <a:off x="8316416" y="2197642"/>
            <a:ext cx="753227" cy="943326"/>
          </a:xfrm>
          <a:prstGeom prst="roundRect">
            <a:avLst/>
          </a:prstGeom>
          <a:solidFill>
            <a:srgbClr val="002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SysP</a:t>
            </a:r>
            <a:endParaRPr lang="en-GB" sz="2800" kern="10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490BD0-A63B-FEE0-81E4-B2F3BDF8C52F}"/>
              </a:ext>
            </a:extLst>
          </p:cNvPr>
          <p:cNvSpPr/>
          <p:nvPr/>
        </p:nvSpPr>
        <p:spPr>
          <a:xfrm>
            <a:off x="8316416" y="3180684"/>
            <a:ext cx="753228" cy="12564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HT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D85AB8-603A-6A11-1E13-40FF9757376B}"/>
              </a:ext>
            </a:extLst>
          </p:cNvPr>
          <p:cNvSpPr/>
          <p:nvPr/>
        </p:nvSpPr>
        <p:spPr>
          <a:xfrm>
            <a:off x="8316416" y="5237238"/>
            <a:ext cx="738047" cy="705166"/>
          </a:xfrm>
          <a:prstGeom prst="roundRect">
            <a:avLst/>
          </a:prstGeom>
          <a:solidFill>
            <a:srgbClr val="E7E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Con-text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0226F-B578-3387-0984-0EEBAF624261}"/>
              </a:ext>
            </a:extLst>
          </p:cNvPr>
          <p:cNvSpPr/>
          <p:nvPr/>
        </p:nvSpPr>
        <p:spPr bwMode="auto">
          <a:xfrm>
            <a:off x="2771800" y="2197642"/>
            <a:ext cx="5544616" cy="983042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1C668A-699F-43EF-A3AE-AABD3B867059}"/>
              </a:ext>
            </a:extLst>
          </p:cNvPr>
          <p:cNvSpPr/>
          <p:nvPr/>
        </p:nvSpPr>
        <p:spPr bwMode="auto">
          <a:xfrm>
            <a:off x="2771800" y="5237237"/>
            <a:ext cx="5544616" cy="784041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E602F-2231-A782-B632-DB411684F19D}"/>
              </a:ext>
            </a:extLst>
          </p:cNvPr>
          <p:cNvSpPr/>
          <p:nvPr/>
        </p:nvSpPr>
        <p:spPr bwMode="auto">
          <a:xfrm>
            <a:off x="2753929" y="3180684"/>
            <a:ext cx="5544616" cy="1256428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3D5E3-B407-1D94-AC7C-7C4DA484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7BFB-D22A-54BD-9C29-391F3687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– Person Names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C10D-E0D2-1DC8-63EF-CD379FC9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6EDE2-3F8D-958C-3A74-B3B008A1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E68D-1556-BCB3-BD89-0EAC5D1E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B52B2-6EB2-70B8-7A4A-F4EA3111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1" y="1785317"/>
            <a:ext cx="4621965" cy="238101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3A8DA4A-3284-36C9-6E12-6E6927AE732B}"/>
              </a:ext>
            </a:extLst>
          </p:cNvPr>
          <p:cNvGrpSpPr/>
          <p:nvPr/>
        </p:nvGrpSpPr>
        <p:grpSpPr>
          <a:xfrm>
            <a:off x="5341219" y="1773074"/>
            <a:ext cx="3767285" cy="2382015"/>
            <a:chOff x="5004048" y="1773074"/>
            <a:chExt cx="3767285" cy="23820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700190-426D-83A4-73A1-45095EEE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563"/>
            <a:stretch>
              <a:fillRect/>
            </a:stretch>
          </p:blipFill>
          <p:spPr>
            <a:xfrm>
              <a:off x="5004048" y="1774313"/>
              <a:ext cx="3070703" cy="23807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74A383-5412-B5C1-65A2-61C38F733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514" b="85362"/>
            <a:stretch>
              <a:fillRect/>
            </a:stretch>
          </p:blipFill>
          <p:spPr>
            <a:xfrm>
              <a:off x="5005081" y="1773074"/>
              <a:ext cx="3766252" cy="348494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7FB825-9120-D18F-974E-178EE24831B2}"/>
              </a:ext>
            </a:extLst>
          </p:cNvPr>
          <p:cNvSpPr/>
          <p:nvPr/>
        </p:nvSpPr>
        <p:spPr bwMode="auto">
          <a:xfrm>
            <a:off x="133144" y="2668986"/>
            <a:ext cx="8278777" cy="348494"/>
          </a:xfrm>
          <a:prstGeom prst="roundRect">
            <a:avLst/>
          </a:prstGeom>
          <a:solidFill>
            <a:srgbClr val="007E39">
              <a:alpha val="20000"/>
            </a:srgbClr>
          </a:solidFill>
          <a:ln w="9525" cap="flat" cmpd="sng" algn="ctr">
            <a:solidFill>
              <a:srgbClr val="007E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01E79E-1B7F-761E-3EE4-2C968BA4014F}"/>
              </a:ext>
            </a:extLst>
          </p:cNvPr>
          <p:cNvSpPr/>
          <p:nvPr/>
        </p:nvSpPr>
        <p:spPr bwMode="auto">
          <a:xfrm>
            <a:off x="169149" y="3492027"/>
            <a:ext cx="8242771" cy="348494"/>
          </a:xfrm>
          <a:prstGeom prst="roundRect">
            <a:avLst/>
          </a:prstGeom>
          <a:solidFill>
            <a:srgbClr val="007E39">
              <a:alpha val="20000"/>
            </a:srgbClr>
          </a:solidFill>
          <a:ln w="9525" cap="flat" cmpd="sng" algn="ctr">
            <a:solidFill>
              <a:srgbClr val="007E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FE1CC0-2A02-663A-415E-A2230A24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3" y="4663198"/>
            <a:ext cx="7343775" cy="152370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/>
              <a:t>Entity importance is correlated with translation accuracy</a:t>
            </a:r>
          </a:p>
          <a:p>
            <a:pPr marL="285750" indent="-285750">
              <a:buFontTx/>
              <a:buChar char="-"/>
            </a:pPr>
            <a:r>
              <a:rPr lang="en-GB" i="1"/>
              <a:t>Long tail </a:t>
            </a:r>
            <a:r>
              <a:rPr lang="en-GB"/>
              <a:t>in the domain of person names</a:t>
            </a:r>
            <a:endParaRPr lang="en-GB" i="1"/>
          </a:p>
          <a:p>
            <a:pPr marL="285750" indent="-285750">
              <a:buFontTx/>
              <a:buChar char="-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1FA24-E89E-94ED-FE91-C4061BCA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6BEE-7D63-E2FE-41B5-67CB47CF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– Place Names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A5AB5-7E85-9E2E-10E8-313835DD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896A-814B-113B-1F56-BCCEB4B3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022AB-A008-29D6-6AFA-D782C9F7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18B6A3-389C-9016-9595-2F61E91E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748"/>
          <a:stretch>
            <a:fillRect/>
          </a:stretch>
        </p:blipFill>
        <p:spPr>
          <a:xfrm>
            <a:off x="94051" y="1785317"/>
            <a:ext cx="4621965" cy="93460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89D23DE-1721-224A-06DC-A7A3BEEC0E5D}"/>
              </a:ext>
            </a:extLst>
          </p:cNvPr>
          <p:cNvGrpSpPr/>
          <p:nvPr/>
        </p:nvGrpSpPr>
        <p:grpSpPr>
          <a:xfrm>
            <a:off x="5341219" y="1773074"/>
            <a:ext cx="3767285" cy="946850"/>
            <a:chOff x="5004048" y="1773074"/>
            <a:chExt cx="3767285" cy="9468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8112F2-BEB9-A25F-ECA0-BF904A14B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563" b="60281"/>
            <a:stretch>
              <a:fillRect/>
            </a:stretch>
          </p:blipFill>
          <p:spPr>
            <a:xfrm>
              <a:off x="5004048" y="1774313"/>
              <a:ext cx="3070703" cy="94561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BC6F8B7-B242-4672-A415-EFF112317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514" b="85362"/>
            <a:stretch>
              <a:fillRect/>
            </a:stretch>
          </p:blipFill>
          <p:spPr>
            <a:xfrm>
              <a:off x="5005081" y="1773074"/>
              <a:ext cx="3766252" cy="348494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3523A-F4AF-7A7B-0DCD-0F29B404DEA2}"/>
              </a:ext>
            </a:extLst>
          </p:cNvPr>
          <p:cNvSpPr/>
          <p:nvPr/>
        </p:nvSpPr>
        <p:spPr bwMode="auto">
          <a:xfrm>
            <a:off x="64480" y="2085407"/>
            <a:ext cx="8955898" cy="794099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42FC0-8037-B8C9-90FB-842C0E75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15" y="3178116"/>
            <a:ext cx="4518144" cy="17884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C1A36F0-AB73-33FD-E778-D7C226AE3CC9}"/>
              </a:ext>
            </a:extLst>
          </p:cNvPr>
          <p:cNvGrpSpPr/>
          <p:nvPr/>
        </p:nvGrpSpPr>
        <p:grpSpPr>
          <a:xfrm>
            <a:off x="5360798" y="3092809"/>
            <a:ext cx="3652829" cy="1873739"/>
            <a:chOff x="5023627" y="3092809"/>
            <a:chExt cx="3652829" cy="18737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2C5189-E409-9496-5AC0-106AF9994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1892" b="80082"/>
            <a:stretch>
              <a:fillRect/>
            </a:stretch>
          </p:blipFill>
          <p:spPr>
            <a:xfrm>
              <a:off x="5107015" y="3092809"/>
              <a:ext cx="3569441" cy="37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309568-7634-82A1-5836-7889343FC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3627" y="3479748"/>
              <a:ext cx="3076765" cy="1486800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2F74D8A-02EC-3650-9D0E-E45D3565991E}"/>
              </a:ext>
            </a:extLst>
          </p:cNvPr>
          <p:cNvSpPr/>
          <p:nvPr/>
        </p:nvSpPr>
        <p:spPr bwMode="auto">
          <a:xfrm>
            <a:off x="158785" y="3767486"/>
            <a:ext cx="8278777" cy="348494"/>
          </a:xfrm>
          <a:prstGeom prst="roundRect">
            <a:avLst/>
          </a:prstGeom>
          <a:solidFill>
            <a:srgbClr val="007E39">
              <a:alpha val="20000"/>
            </a:srgbClr>
          </a:solidFill>
          <a:ln w="9525" cap="flat" cmpd="sng" algn="ctr">
            <a:solidFill>
              <a:srgbClr val="007E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99A568-F291-A9ED-7F52-FFAADE7937A2}"/>
              </a:ext>
            </a:extLst>
          </p:cNvPr>
          <p:cNvSpPr/>
          <p:nvPr/>
        </p:nvSpPr>
        <p:spPr bwMode="auto">
          <a:xfrm>
            <a:off x="2195736" y="4612817"/>
            <a:ext cx="576064" cy="348494"/>
          </a:xfrm>
          <a:prstGeom prst="roundRect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6E872D-0FC5-1C3A-6FAA-25654DB40681}"/>
              </a:ext>
            </a:extLst>
          </p:cNvPr>
          <p:cNvSpPr/>
          <p:nvPr/>
        </p:nvSpPr>
        <p:spPr bwMode="auto">
          <a:xfrm>
            <a:off x="3984397" y="4612817"/>
            <a:ext cx="576064" cy="348494"/>
          </a:xfrm>
          <a:prstGeom prst="roundRect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60DFF0F-E02B-A6D8-D1F4-1B5E0880EA0D}"/>
              </a:ext>
            </a:extLst>
          </p:cNvPr>
          <p:cNvSpPr/>
          <p:nvPr/>
        </p:nvSpPr>
        <p:spPr bwMode="auto">
          <a:xfrm>
            <a:off x="5935095" y="4612817"/>
            <a:ext cx="576064" cy="348494"/>
          </a:xfrm>
          <a:prstGeom prst="roundRect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9E82FE4-1851-54F8-A8A5-CDD5420B7118}"/>
              </a:ext>
            </a:extLst>
          </p:cNvPr>
          <p:cNvSpPr/>
          <p:nvPr/>
        </p:nvSpPr>
        <p:spPr bwMode="auto">
          <a:xfrm>
            <a:off x="7778451" y="4612729"/>
            <a:ext cx="576064" cy="348494"/>
          </a:xfrm>
          <a:prstGeom prst="roundRect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071CC82-384F-6E15-BF89-0E7F58CC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3" y="5254286"/>
            <a:ext cx="7343775" cy="93261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/>
              <a:t>Entity importance is correlated with translation accuracy</a:t>
            </a:r>
          </a:p>
          <a:p>
            <a:pPr marL="285750" indent="-285750">
              <a:buFontTx/>
              <a:buChar char="-"/>
            </a:pPr>
            <a:r>
              <a:rPr lang="en-GB"/>
              <a:t>Less of a </a:t>
            </a:r>
            <a:r>
              <a:rPr lang="en-GB" i="1"/>
              <a:t>long tail</a:t>
            </a:r>
            <a:r>
              <a:rPr lang="en-GB"/>
              <a:t> in the domain of place names</a:t>
            </a:r>
          </a:p>
          <a:p>
            <a:pPr marL="285750" indent="-285750">
              <a:buFontTx/>
              <a:buChar char="-"/>
            </a:pPr>
            <a:endParaRPr lang="en-GB" i="1"/>
          </a:p>
          <a:p>
            <a:pPr marL="285750" indent="-285750">
              <a:buFontTx/>
              <a:buChar char="-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53ABC-EDBF-70A3-C9D7-4CB60BBD8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A58C-E38A-5831-720B-C603B17B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– Historical Context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B139-EFF2-09AB-5887-62AC2128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AD0B-2B1A-F72F-786F-7452E8EC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54D0D-2F77-9EBA-DD9F-71AF9FA2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81FF244E-5529-2E09-BDB7-25C8B1A0ABD5}"/>
              </a:ext>
            </a:extLst>
          </p:cNvPr>
          <p:cNvSpPr/>
          <p:nvPr/>
        </p:nvSpPr>
        <p:spPr bwMode="auto">
          <a:xfrm rot="16200000" flipV="1">
            <a:off x="2033176" y="2481201"/>
            <a:ext cx="276687" cy="815663"/>
          </a:xfrm>
          <a:prstGeom prst="curv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49E4F090-0727-306C-1125-135EB27A62F3}"/>
              </a:ext>
            </a:extLst>
          </p:cNvPr>
          <p:cNvSpPr/>
          <p:nvPr/>
        </p:nvSpPr>
        <p:spPr bwMode="auto">
          <a:xfrm rot="16200000" flipV="1">
            <a:off x="3617352" y="2481200"/>
            <a:ext cx="276687" cy="815663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66CE1847-7CB7-9DFB-0777-4A631F57CAA7}"/>
              </a:ext>
            </a:extLst>
          </p:cNvPr>
          <p:cNvSpPr/>
          <p:nvPr/>
        </p:nvSpPr>
        <p:spPr bwMode="auto">
          <a:xfrm rot="16200000" flipV="1">
            <a:off x="5754723" y="2495257"/>
            <a:ext cx="276687" cy="815663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" name="Arrow: Curved Right 28">
            <a:extLst>
              <a:ext uri="{FF2B5EF4-FFF2-40B4-BE49-F238E27FC236}">
                <a16:creationId xmlns:a16="http://schemas.microsoft.com/office/drawing/2014/main" id="{6BCDD48D-7AA3-5FAF-4CFD-8B04A742F28D}"/>
              </a:ext>
            </a:extLst>
          </p:cNvPr>
          <p:cNvSpPr/>
          <p:nvPr/>
        </p:nvSpPr>
        <p:spPr bwMode="auto">
          <a:xfrm rot="16200000" flipV="1">
            <a:off x="7338899" y="2495256"/>
            <a:ext cx="276687" cy="815663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Arrow: Curved Right 29">
            <a:extLst>
              <a:ext uri="{FF2B5EF4-FFF2-40B4-BE49-F238E27FC236}">
                <a16:creationId xmlns:a16="http://schemas.microsoft.com/office/drawing/2014/main" id="{6C32CBBD-F3C4-E455-48DF-BD89B5F65124}"/>
              </a:ext>
            </a:extLst>
          </p:cNvPr>
          <p:cNvSpPr/>
          <p:nvPr/>
        </p:nvSpPr>
        <p:spPr bwMode="auto">
          <a:xfrm rot="16200000" flipV="1">
            <a:off x="5809469" y="3848758"/>
            <a:ext cx="276687" cy="815663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" name="Arrow: Curved Right 30">
            <a:extLst>
              <a:ext uri="{FF2B5EF4-FFF2-40B4-BE49-F238E27FC236}">
                <a16:creationId xmlns:a16="http://schemas.microsoft.com/office/drawing/2014/main" id="{66298AC1-3E9B-EB3F-5502-F737FCB32514}"/>
              </a:ext>
            </a:extLst>
          </p:cNvPr>
          <p:cNvSpPr/>
          <p:nvPr/>
        </p:nvSpPr>
        <p:spPr bwMode="auto">
          <a:xfrm rot="16200000" flipV="1">
            <a:off x="7393645" y="3848757"/>
            <a:ext cx="276687" cy="815663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B570AA8-186D-B0B9-4E3B-4E2EA88A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3" y="4663198"/>
            <a:ext cx="7343775" cy="152370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/>
              <a:t>Hist. Context: improvements in 7 out of 8 settings, avg. Increase of 3.0%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0C8FF0-5429-8FB2-9E2F-F1769AF9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748"/>
          <a:stretch>
            <a:fillRect/>
          </a:stretch>
        </p:blipFill>
        <p:spPr>
          <a:xfrm>
            <a:off x="94051" y="1785317"/>
            <a:ext cx="4621965" cy="9346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3A2F09-81A4-4F26-35A8-B8CBA07A20F7}"/>
              </a:ext>
            </a:extLst>
          </p:cNvPr>
          <p:cNvGrpSpPr/>
          <p:nvPr/>
        </p:nvGrpSpPr>
        <p:grpSpPr>
          <a:xfrm>
            <a:off x="5341219" y="1773074"/>
            <a:ext cx="3767285" cy="946850"/>
            <a:chOff x="5004048" y="1773074"/>
            <a:chExt cx="3767285" cy="9468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7CD420-3608-1DAC-4E6F-3CD6F075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563" b="60281"/>
            <a:stretch>
              <a:fillRect/>
            </a:stretch>
          </p:blipFill>
          <p:spPr>
            <a:xfrm>
              <a:off x="5004048" y="1774313"/>
              <a:ext cx="3070703" cy="9456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97E35A-F1C5-D542-C086-81BC25E7E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514" b="85362"/>
            <a:stretch>
              <a:fillRect/>
            </a:stretch>
          </p:blipFill>
          <p:spPr>
            <a:xfrm>
              <a:off x="5005081" y="1773074"/>
              <a:ext cx="3766252" cy="34849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A3A06FC-2C1D-8A3E-1C8B-07B7E5A697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6324"/>
          <a:stretch>
            <a:fillRect/>
          </a:stretch>
        </p:blipFill>
        <p:spPr>
          <a:xfrm>
            <a:off x="155215" y="3178116"/>
            <a:ext cx="4518144" cy="9599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939C33-289B-CBCC-3302-984DF450E7AD}"/>
              </a:ext>
            </a:extLst>
          </p:cNvPr>
          <p:cNvGrpSpPr/>
          <p:nvPr/>
        </p:nvGrpSpPr>
        <p:grpSpPr>
          <a:xfrm>
            <a:off x="5360798" y="3092809"/>
            <a:ext cx="3652829" cy="1025436"/>
            <a:chOff x="5023627" y="3092809"/>
            <a:chExt cx="3652829" cy="102543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5FD079-35DD-7ED1-9C6E-8012AB033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1892" b="80082"/>
            <a:stretch>
              <a:fillRect/>
            </a:stretch>
          </p:blipFill>
          <p:spPr>
            <a:xfrm>
              <a:off x="5107015" y="3092809"/>
              <a:ext cx="3569441" cy="37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502388-CB9C-EB2F-DE2A-9030DFABC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57056"/>
            <a:stretch>
              <a:fillRect/>
            </a:stretch>
          </p:blipFill>
          <p:spPr>
            <a:xfrm>
              <a:off x="5023627" y="3479748"/>
              <a:ext cx="3076765" cy="638497"/>
            </a:xfrm>
            <a:prstGeom prst="rect">
              <a:avLst/>
            </a:prstGeom>
          </p:spPr>
        </p:pic>
      </p:grpSp>
      <p:sp>
        <p:nvSpPr>
          <p:cNvPr id="32" name="Arrow: Curved Right 31">
            <a:extLst>
              <a:ext uri="{FF2B5EF4-FFF2-40B4-BE49-F238E27FC236}">
                <a16:creationId xmlns:a16="http://schemas.microsoft.com/office/drawing/2014/main" id="{672B0431-E204-E41F-5B49-0622B2B3CF11}"/>
              </a:ext>
            </a:extLst>
          </p:cNvPr>
          <p:cNvSpPr/>
          <p:nvPr/>
        </p:nvSpPr>
        <p:spPr bwMode="auto">
          <a:xfrm rot="16200000" flipV="1">
            <a:off x="2053877" y="3854462"/>
            <a:ext cx="276687" cy="815663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Arrow: Curved Right 32">
            <a:extLst>
              <a:ext uri="{FF2B5EF4-FFF2-40B4-BE49-F238E27FC236}">
                <a16:creationId xmlns:a16="http://schemas.microsoft.com/office/drawing/2014/main" id="{45852FF1-C9F1-4C35-CCB8-8BD5764F8327}"/>
              </a:ext>
            </a:extLst>
          </p:cNvPr>
          <p:cNvSpPr/>
          <p:nvPr/>
        </p:nvSpPr>
        <p:spPr bwMode="auto">
          <a:xfrm rot="16200000" flipV="1">
            <a:off x="3638053" y="3854461"/>
            <a:ext cx="276687" cy="815663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build="p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C0A5-046C-86F2-222C-C59358B55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BF2C-B855-DAEE-9D74-283EEE91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– Sentence Context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6D551-6A90-38B6-4302-FC1568B6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4F45-B593-024E-1BA5-6F3C2B26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02777-51DC-F519-BA91-5BD04392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CF9CD2B-599B-A273-76A4-F737CB8F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3" y="4663198"/>
            <a:ext cx="7956079" cy="152370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>
                <a:solidFill>
                  <a:schemeClr val="bg2">
                    <a:lumMod val="60000"/>
                    <a:lumOff val="40000"/>
                  </a:schemeClr>
                </a:solidFill>
              </a:rPr>
              <a:t>Hist. Context: improvements in 7 out of 8 settings, avg. increase of 3.0%</a:t>
            </a:r>
          </a:p>
          <a:p>
            <a:pPr marL="285750" indent="-285750">
              <a:buFontTx/>
              <a:buChar char="-"/>
            </a:pPr>
            <a:r>
              <a:rPr lang="de-DE"/>
              <a:t>Sent. Context: mixed, but avg. increase of 0.6%</a:t>
            </a:r>
          </a:p>
          <a:p>
            <a:pPr marL="285750" indent="-285750">
              <a:buFontTx/>
              <a:buChar char="-"/>
            </a:pPr>
            <a:endParaRPr lang="de-D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5B712A-22C1-A5B4-F246-869C88A9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748"/>
          <a:stretch>
            <a:fillRect/>
          </a:stretch>
        </p:blipFill>
        <p:spPr>
          <a:xfrm>
            <a:off x="94051" y="1785317"/>
            <a:ext cx="4621965" cy="93460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8A267-56C7-0268-CF71-324628F44270}"/>
              </a:ext>
            </a:extLst>
          </p:cNvPr>
          <p:cNvGrpSpPr/>
          <p:nvPr/>
        </p:nvGrpSpPr>
        <p:grpSpPr>
          <a:xfrm>
            <a:off x="5341219" y="1773074"/>
            <a:ext cx="3767285" cy="946850"/>
            <a:chOff x="5004048" y="1773074"/>
            <a:chExt cx="3767285" cy="9468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2712647-64C8-CF8A-FCF0-56CC03C14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563" b="60281"/>
            <a:stretch>
              <a:fillRect/>
            </a:stretch>
          </p:blipFill>
          <p:spPr>
            <a:xfrm>
              <a:off x="5004048" y="1774313"/>
              <a:ext cx="3070703" cy="94561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669211-F367-5BD3-9288-11EDFF1EF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514" b="85362"/>
            <a:stretch>
              <a:fillRect/>
            </a:stretch>
          </p:blipFill>
          <p:spPr>
            <a:xfrm>
              <a:off x="5005081" y="1773074"/>
              <a:ext cx="3766252" cy="348494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1C14E58-7282-55C0-010E-DC3356A20B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6324"/>
          <a:stretch>
            <a:fillRect/>
          </a:stretch>
        </p:blipFill>
        <p:spPr>
          <a:xfrm>
            <a:off x="155215" y="3178116"/>
            <a:ext cx="4518144" cy="95996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42ECCA4-D8CC-75D8-B071-B34CA92FFF09}"/>
              </a:ext>
            </a:extLst>
          </p:cNvPr>
          <p:cNvGrpSpPr/>
          <p:nvPr/>
        </p:nvGrpSpPr>
        <p:grpSpPr>
          <a:xfrm>
            <a:off x="5360798" y="3092809"/>
            <a:ext cx="3652829" cy="1025436"/>
            <a:chOff x="5023627" y="3092809"/>
            <a:chExt cx="3652829" cy="102543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5A7BE23-C8A5-6AF3-61A5-9087D5775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1892" b="80082"/>
            <a:stretch>
              <a:fillRect/>
            </a:stretch>
          </p:blipFill>
          <p:spPr>
            <a:xfrm>
              <a:off x="5107015" y="3092809"/>
              <a:ext cx="3569441" cy="37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C44AA0-D4C8-1306-F1CE-6DB86630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57056"/>
            <a:stretch>
              <a:fillRect/>
            </a:stretch>
          </p:blipFill>
          <p:spPr>
            <a:xfrm>
              <a:off x="5023627" y="3479748"/>
              <a:ext cx="3076765" cy="638497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424DB38-AB5C-0F4D-A71D-DCD4EF1373BE}"/>
              </a:ext>
            </a:extLst>
          </p:cNvPr>
          <p:cNvSpPr/>
          <p:nvPr/>
        </p:nvSpPr>
        <p:spPr bwMode="auto">
          <a:xfrm>
            <a:off x="64480" y="2085407"/>
            <a:ext cx="4651536" cy="794099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32DC4A-80A2-BAFC-00ED-077D35E4186C}"/>
              </a:ext>
            </a:extLst>
          </p:cNvPr>
          <p:cNvSpPr/>
          <p:nvPr/>
        </p:nvSpPr>
        <p:spPr bwMode="auto">
          <a:xfrm>
            <a:off x="119306" y="3437518"/>
            <a:ext cx="4554053" cy="794099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AE5D26-E286-3063-DB09-FB4A4BB417DC}"/>
              </a:ext>
            </a:extLst>
          </p:cNvPr>
          <p:cNvSpPr/>
          <p:nvPr/>
        </p:nvSpPr>
        <p:spPr bwMode="auto">
          <a:xfrm>
            <a:off x="5341219" y="2111540"/>
            <a:ext cx="3082051" cy="794099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63AE4F-1A84-B537-FC98-6F59B8A60E14}"/>
              </a:ext>
            </a:extLst>
          </p:cNvPr>
          <p:cNvSpPr/>
          <p:nvPr/>
        </p:nvSpPr>
        <p:spPr bwMode="auto">
          <a:xfrm>
            <a:off x="5319740" y="3401946"/>
            <a:ext cx="3082051" cy="794099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CCC03-1660-E0F4-6DE8-49C8F898F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75633"/>
              </p:ext>
            </p:extLst>
          </p:nvPr>
        </p:nvGraphicFramePr>
        <p:xfrm>
          <a:off x="2049528" y="2157479"/>
          <a:ext cx="5277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564645655"/>
                    </a:ext>
                  </a:extLst>
                </a:gridCol>
              </a:tblGrid>
              <a:tr h="250896">
                <a:tc>
                  <a:txBody>
                    <a:bodyPr/>
                    <a:lstStyle/>
                    <a:p>
                      <a:r>
                        <a:rPr lang="de-DE" sz="1200"/>
                        <a:t>AVG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76827"/>
                  </a:ext>
                </a:extLst>
              </a:tr>
              <a:tr h="252341">
                <a:tc>
                  <a:txBody>
                    <a:bodyPr/>
                    <a:lstStyle/>
                    <a:p>
                      <a:r>
                        <a:rPr lang="de-DE" sz="1400" b="1"/>
                        <a:t>61.0</a:t>
                      </a:r>
                      <a:endParaRPr lang="en-GB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089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71D5DE-99C9-1C89-99E9-6AB487F3C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65786"/>
              </p:ext>
            </p:extLst>
          </p:nvPr>
        </p:nvGraphicFramePr>
        <p:xfrm>
          <a:off x="6492552" y="2147411"/>
          <a:ext cx="5277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564645655"/>
                    </a:ext>
                  </a:extLst>
                </a:gridCol>
              </a:tblGrid>
              <a:tr h="266046">
                <a:tc>
                  <a:txBody>
                    <a:bodyPr/>
                    <a:lstStyle/>
                    <a:p>
                      <a:r>
                        <a:rPr lang="de-DE" sz="1200"/>
                        <a:t>AVG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76827"/>
                  </a:ext>
                </a:extLst>
              </a:tr>
              <a:tr h="266046">
                <a:tc>
                  <a:txBody>
                    <a:bodyPr/>
                    <a:lstStyle/>
                    <a:p>
                      <a:r>
                        <a:rPr lang="de-DE" sz="1400" b="1"/>
                        <a:t>61.9</a:t>
                      </a:r>
                      <a:endParaRPr lang="en-GB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089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12215E0-7AF3-0ADB-DFF1-B1D940F8E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83720"/>
              </p:ext>
            </p:extLst>
          </p:nvPr>
        </p:nvGraphicFramePr>
        <p:xfrm>
          <a:off x="2049528" y="3542970"/>
          <a:ext cx="5277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564645655"/>
                    </a:ext>
                  </a:extLst>
                </a:gridCol>
              </a:tblGrid>
              <a:tr h="251619">
                <a:tc>
                  <a:txBody>
                    <a:bodyPr/>
                    <a:lstStyle/>
                    <a:p>
                      <a:r>
                        <a:rPr lang="de-DE" sz="1200"/>
                        <a:t>AVG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76827"/>
                  </a:ext>
                </a:extLst>
              </a:tr>
              <a:tr h="251619">
                <a:tc>
                  <a:txBody>
                    <a:bodyPr/>
                    <a:lstStyle/>
                    <a:p>
                      <a:r>
                        <a:rPr lang="de-DE" sz="1400" b="1"/>
                        <a:t>89.6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089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6CB47A5-B199-8086-D1B2-4830C24F7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00077"/>
              </p:ext>
            </p:extLst>
          </p:nvPr>
        </p:nvGraphicFramePr>
        <p:xfrm>
          <a:off x="6492552" y="3548937"/>
          <a:ext cx="5277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564645655"/>
                    </a:ext>
                  </a:extLst>
                </a:gridCol>
              </a:tblGrid>
              <a:tr h="241914">
                <a:tc>
                  <a:txBody>
                    <a:bodyPr/>
                    <a:lstStyle/>
                    <a:p>
                      <a:r>
                        <a:rPr lang="de-DE" sz="1200"/>
                        <a:t>AVG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76827"/>
                  </a:ext>
                </a:extLst>
              </a:tr>
              <a:tr h="241914">
                <a:tc>
                  <a:txBody>
                    <a:bodyPr/>
                    <a:lstStyle/>
                    <a:p>
                      <a:r>
                        <a:rPr lang="de-DE" sz="1400" b="1"/>
                        <a:t>89,9</a:t>
                      </a:r>
                      <a:endParaRPr lang="en-GB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08901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7F52398B-249F-0FC1-370E-F6D61F9DF16C}"/>
              </a:ext>
            </a:extLst>
          </p:cNvPr>
          <p:cNvSpPr/>
          <p:nvPr/>
        </p:nvSpPr>
        <p:spPr bwMode="auto">
          <a:xfrm rot="16200000">
            <a:off x="4648974" y="1632547"/>
            <a:ext cx="134084" cy="1681114"/>
          </a:xfrm>
          <a:prstGeom prst="down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44D6FFA3-0842-D12E-2AC2-9FF891ED1600}"/>
              </a:ext>
            </a:extLst>
          </p:cNvPr>
          <p:cNvSpPr/>
          <p:nvPr/>
        </p:nvSpPr>
        <p:spPr bwMode="auto">
          <a:xfrm rot="16200000">
            <a:off x="4648974" y="3033433"/>
            <a:ext cx="134084" cy="1681114"/>
          </a:xfrm>
          <a:prstGeom prst="down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863C-B64D-F626-9FDE-4FFA11AFA192}"/>
              </a:ext>
            </a:extLst>
          </p:cNvPr>
          <p:cNvSpPr txBox="1">
            <a:spLocks/>
          </p:cNvSpPr>
          <p:nvPr/>
        </p:nvSpPr>
        <p:spPr bwMode="auto">
          <a:xfrm>
            <a:off x="4401196" y="2167898"/>
            <a:ext cx="527721" cy="3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de-DE" sz="1400" b="1" kern="0">
                <a:solidFill>
                  <a:srgbClr val="007E39"/>
                </a:solidFill>
              </a:rPr>
              <a:t>+0.9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07F8E5-BDD5-6D96-B55E-80A24DD03639}"/>
              </a:ext>
            </a:extLst>
          </p:cNvPr>
          <p:cNvSpPr txBox="1">
            <a:spLocks/>
          </p:cNvSpPr>
          <p:nvPr/>
        </p:nvSpPr>
        <p:spPr bwMode="auto">
          <a:xfrm>
            <a:off x="4401195" y="3573016"/>
            <a:ext cx="527721" cy="3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de-DE" sz="1400" b="1" kern="0">
                <a:solidFill>
                  <a:srgbClr val="007E39"/>
                </a:solidFill>
              </a:rPr>
              <a:t>+0.3</a:t>
            </a:r>
          </a:p>
        </p:txBody>
      </p:sp>
    </p:spTree>
    <p:extLst>
      <p:ext uri="{BB962C8B-B14F-4D97-AF65-F5344CB8AC3E}">
        <p14:creationId xmlns:p14="http://schemas.microsoft.com/office/powerpoint/2010/main" val="31949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37" grpId="0" animBg="1"/>
      <p:bldP spid="8" grpId="0" animBg="1"/>
      <p:bldP spid="38" grpId="0" animBg="1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DFA8C-4A17-0885-7C66-1E5107DC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9994-4484-85EF-199F-84D72D43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– System Prompt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7FCFA-E619-D1A8-144C-D8ED1620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7D9F-2BE5-5D02-06FF-97976BF7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0B460-AA16-79E7-6BF3-7AB071E2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9D7C66A-F99F-A771-B94B-3693ACC4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3" y="4663198"/>
            <a:ext cx="7343775" cy="152370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>
                <a:solidFill>
                  <a:schemeClr val="bg2">
                    <a:lumMod val="60000"/>
                    <a:lumOff val="40000"/>
                  </a:schemeClr>
                </a:solidFill>
              </a:rPr>
              <a:t>Hist. Context: improvements in 7 out of 8 settings, avg. increase of 3.0%</a:t>
            </a:r>
          </a:p>
          <a:p>
            <a:pPr marL="285750" indent="-285750">
              <a:buFontTx/>
              <a:buChar char="-"/>
            </a:pPr>
            <a:r>
              <a:rPr lang="de-DE">
                <a:solidFill>
                  <a:schemeClr val="bg2">
                    <a:lumMod val="60000"/>
                    <a:lumOff val="40000"/>
                  </a:schemeClr>
                </a:solidFill>
              </a:rPr>
              <a:t>Sent. Context: mixed, but avg. increase of 0.6%</a:t>
            </a:r>
          </a:p>
          <a:p>
            <a:pPr marL="285750" indent="-285750">
              <a:buFontTx/>
              <a:buChar char="-"/>
            </a:pPr>
            <a:r>
              <a:rPr lang="de-DE"/>
              <a:t>Sys. Prompt: beneficial only in specific settings, avg. decrease 0.2%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AD96CB0-7649-06E0-58CC-8C1C1303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52" t="-141" r="551" b="80467"/>
          <a:stretch>
            <a:fillRect/>
          </a:stretch>
        </p:blipFill>
        <p:spPr>
          <a:xfrm>
            <a:off x="5459573" y="1741101"/>
            <a:ext cx="3648931" cy="368064"/>
          </a:xfrm>
          <a:prstGeom prst="rect">
            <a:avLst/>
          </a:prstGeom>
        </p:spPr>
      </p:pic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7E31F9BF-4379-90A3-C695-F4FEAE551ABE}"/>
              </a:ext>
            </a:extLst>
          </p:cNvPr>
          <p:cNvSpPr/>
          <p:nvPr/>
        </p:nvSpPr>
        <p:spPr bwMode="auto">
          <a:xfrm rot="16200000">
            <a:off x="2366775" y="2091523"/>
            <a:ext cx="378000" cy="1728190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D3307-1B9F-EDDC-5FE8-C269FFB8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748"/>
          <a:stretch>
            <a:fillRect/>
          </a:stretch>
        </p:blipFill>
        <p:spPr>
          <a:xfrm>
            <a:off x="94051" y="1785317"/>
            <a:ext cx="4621965" cy="9346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91015F-5458-076D-470F-8C02F7C48740}"/>
              </a:ext>
            </a:extLst>
          </p:cNvPr>
          <p:cNvGrpSpPr/>
          <p:nvPr/>
        </p:nvGrpSpPr>
        <p:grpSpPr>
          <a:xfrm>
            <a:off x="5341219" y="1773074"/>
            <a:ext cx="3767285" cy="946850"/>
            <a:chOff x="5004048" y="1773074"/>
            <a:chExt cx="3767285" cy="9468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119B0A-2F28-5940-1DF6-4C0F567A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3563" b="60281"/>
            <a:stretch>
              <a:fillRect/>
            </a:stretch>
          </p:blipFill>
          <p:spPr>
            <a:xfrm>
              <a:off x="5004048" y="1774313"/>
              <a:ext cx="3070703" cy="9456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4EB6F2-1D9A-0BDE-5615-1F20FCEED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8514" b="85362"/>
            <a:stretch>
              <a:fillRect/>
            </a:stretch>
          </p:blipFill>
          <p:spPr>
            <a:xfrm>
              <a:off x="5005081" y="1773074"/>
              <a:ext cx="3766252" cy="34849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91F2F67-8C02-47EB-C8AD-4CA29E0E03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6324"/>
          <a:stretch>
            <a:fillRect/>
          </a:stretch>
        </p:blipFill>
        <p:spPr>
          <a:xfrm>
            <a:off x="155215" y="3178116"/>
            <a:ext cx="4518144" cy="9599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2A92499-EB94-FA16-6390-539891B1C5CA}"/>
              </a:ext>
            </a:extLst>
          </p:cNvPr>
          <p:cNvGrpSpPr/>
          <p:nvPr/>
        </p:nvGrpSpPr>
        <p:grpSpPr>
          <a:xfrm>
            <a:off x="5360798" y="3092809"/>
            <a:ext cx="3652829" cy="1025436"/>
            <a:chOff x="5023627" y="3092809"/>
            <a:chExt cx="3652829" cy="102543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B3F5311-3BB6-040D-E38A-9F6C5ADDC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1892" b="80082"/>
            <a:stretch>
              <a:fillRect/>
            </a:stretch>
          </p:blipFill>
          <p:spPr>
            <a:xfrm>
              <a:off x="5107015" y="3092809"/>
              <a:ext cx="3569441" cy="37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EE8EC6-83DA-8384-0E74-332DC29C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57056"/>
            <a:stretch>
              <a:fillRect/>
            </a:stretch>
          </p:blipFill>
          <p:spPr>
            <a:xfrm>
              <a:off x="5023627" y="3479748"/>
              <a:ext cx="3076765" cy="638497"/>
            </a:xfrm>
            <a:prstGeom prst="rect">
              <a:avLst/>
            </a:prstGeom>
          </p:spPr>
        </p:pic>
      </p:grp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58D8B75D-45B1-4C1A-6AED-BD3FF730A629}"/>
              </a:ext>
            </a:extLst>
          </p:cNvPr>
          <p:cNvSpPr/>
          <p:nvPr/>
        </p:nvSpPr>
        <p:spPr bwMode="auto">
          <a:xfrm rot="16200000">
            <a:off x="2366776" y="3462982"/>
            <a:ext cx="378000" cy="1728190"/>
          </a:xfrm>
          <a:prstGeom prst="curvedRightArrow">
            <a:avLst/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E18D1-0227-614B-F371-B828B9C65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F837-FF1E-26FE-1BC5-0EDDA4B2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 – Overall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78A1F-D2DB-3D88-F4D7-988A3E0B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3C2E-EA06-CF74-CAA1-1362A4EF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8D2AD-B5A8-523D-22B1-77E8946E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83F3887-55AC-0B19-853A-45FB89FF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3" y="4663198"/>
            <a:ext cx="7343775" cy="152370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/>
              <a:t>Bottom line: </a:t>
            </a:r>
            <a:r>
              <a:rPr lang="en-GB" b="1"/>
              <a:t>Pertinent context is beneficial</a:t>
            </a:r>
          </a:p>
          <a:p>
            <a:pPr marL="285750" indent="-285750">
              <a:buFontTx/>
              <a:buChar char="-"/>
            </a:pPr>
            <a:endParaRPr lang="de-DE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740AD2-DFA5-20F0-ED82-0948D93C136E}"/>
              </a:ext>
            </a:extLst>
          </p:cNvPr>
          <p:cNvSpPr txBox="1">
            <a:spLocks/>
          </p:cNvSpPr>
          <p:nvPr/>
        </p:nvSpPr>
        <p:spPr bwMode="auto">
          <a:xfrm>
            <a:off x="7092451" y="4378056"/>
            <a:ext cx="1827015" cy="3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de-DE" sz="1400" kern="0"/>
              <a:t>False confidence!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570801-2011-76CA-D8B9-EE7757058339}"/>
              </a:ext>
            </a:extLst>
          </p:cNvPr>
          <p:cNvGrpSpPr/>
          <p:nvPr/>
        </p:nvGrpSpPr>
        <p:grpSpPr>
          <a:xfrm>
            <a:off x="94051" y="1785317"/>
            <a:ext cx="4621965" cy="2352760"/>
            <a:chOff x="94051" y="1785317"/>
            <a:chExt cx="4621965" cy="235276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8F2CD1F-3E68-A468-EF0F-FDB4BEF2F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60748"/>
            <a:stretch>
              <a:fillRect/>
            </a:stretch>
          </p:blipFill>
          <p:spPr>
            <a:xfrm>
              <a:off x="94051" y="1785317"/>
              <a:ext cx="4621965" cy="93460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2409C71-E3C3-CB41-ED7E-8A46265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46324"/>
            <a:stretch>
              <a:fillRect/>
            </a:stretch>
          </p:blipFill>
          <p:spPr>
            <a:xfrm>
              <a:off x="155215" y="3178116"/>
              <a:ext cx="4518144" cy="95996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8FD119-0266-2727-25A1-E3AD30F8BB34}"/>
              </a:ext>
            </a:extLst>
          </p:cNvPr>
          <p:cNvGrpSpPr/>
          <p:nvPr/>
        </p:nvGrpSpPr>
        <p:grpSpPr>
          <a:xfrm>
            <a:off x="5341219" y="1773074"/>
            <a:ext cx="3767285" cy="2345171"/>
            <a:chOff x="5341219" y="1773074"/>
            <a:chExt cx="3767285" cy="234517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1AB3B8-F95B-CD0B-E6AF-584B38740E5C}"/>
                </a:ext>
              </a:extLst>
            </p:cNvPr>
            <p:cNvGrpSpPr/>
            <p:nvPr/>
          </p:nvGrpSpPr>
          <p:grpSpPr>
            <a:xfrm>
              <a:off x="5341219" y="1773074"/>
              <a:ext cx="3767285" cy="946850"/>
              <a:chOff x="5004048" y="1773074"/>
              <a:chExt cx="3767285" cy="94685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5FED09D-E5D6-E0A8-BBE0-845DAAB26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33563" b="60281"/>
              <a:stretch>
                <a:fillRect/>
              </a:stretch>
            </p:blipFill>
            <p:spPr>
              <a:xfrm>
                <a:off x="5004048" y="1774313"/>
                <a:ext cx="3070703" cy="94561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A97D837-690F-C11B-6C09-48D6012C9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8514" b="85362"/>
              <a:stretch>
                <a:fillRect/>
              </a:stretch>
            </p:blipFill>
            <p:spPr>
              <a:xfrm>
                <a:off x="5005081" y="1773074"/>
                <a:ext cx="3766252" cy="348494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AE35E4-9DE2-B7BE-1E8A-89A44D286A49}"/>
                </a:ext>
              </a:extLst>
            </p:cNvPr>
            <p:cNvGrpSpPr/>
            <p:nvPr/>
          </p:nvGrpSpPr>
          <p:grpSpPr>
            <a:xfrm>
              <a:off x="5360798" y="3092809"/>
              <a:ext cx="3652829" cy="1025436"/>
              <a:chOff x="5023627" y="3092809"/>
              <a:chExt cx="3652829" cy="1025436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D94036B-2E13-D8C6-C1DF-88726E406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21892" b="80082"/>
              <a:stretch>
                <a:fillRect/>
              </a:stretch>
            </p:blipFill>
            <p:spPr>
              <a:xfrm>
                <a:off x="5107015" y="3092809"/>
                <a:ext cx="3569441" cy="378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EE8BFB1-B173-F315-81B6-DA4E0C7FA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57056"/>
              <a:stretch>
                <a:fillRect/>
              </a:stretch>
            </p:blipFill>
            <p:spPr>
              <a:xfrm>
                <a:off x="5023627" y="3479748"/>
                <a:ext cx="3076765" cy="638497"/>
              </a:xfrm>
              <a:prstGeom prst="rect">
                <a:avLst/>
              </a:prstGeom>
            </p:spPr>
          </p:pic>
        </p:grp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B5BF8D-7079-C539-8976-0885B85EF29F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680" y="3955311"/>
            <a:ext cx="0" cy="422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7A318FC-EAFE-A5A3-E5CF-0F5A53FBD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88" y="2064814"/>
            <a:ext cx="8028384" cy="17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698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6649 -0.0039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5218-6B9C-A443-8BC6-BF7603B1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75" y="1268413"/>
            <a:ext cx="7343775" cy="720427"/>
          </a:xfrm>
        </p:spPr>
        <p:txBody>
          <a:bodyPr/>
          <a:lstStyle/>
          <a:p>
            <a:r>
              <a:rPr lang="en-US"/>
              <a:t>The Issue </a:t>
            </a:r>
            <a:br>
              <a:rPr lang="en-US"/>
            </a:br>
            <a:r>
              <a:rPr lang="en-US" sz="1800"/>
              <a:t>Simon Sulzer to Heinrich Bullinger, 26.05.1554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113F-5824-BC47-B40A-EF4AA0AB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205038"/>
            <a:ext cx="7343775" cy="3887787"/>
          </a:xfrm>
        </p:spPr>
        <p:txBody>
          <a:bodyPr/>
          <a:lstStyle/>
          <a:p>
            <a:r>
              <a:rPr lang="en-US" sz="1800"/>
              <a:t>“De synodo tamen </a:t>
            </a:r>
            <a:r>
              <a:rPr lang="en-US" sz="1800" b="1"/>
              <a:t>Saxonica</a:t>
            </a:r>
            <a:r>
              <a:rPr lang="en-US" sz="1800"/>
              <a:t> nihil accepi hactenus et ne </a:t>
            </a:r>
            <a:r>
              <a:rPr lang="en-US" sz="1800" b="1"/>
              <a:t>Argentorati</a:t>
            </a:r>
            <a:r>
              <a:rPr lang="en-US" sz="1800"/>
              <a:t> quidem (quo hisdiebus in </a:t>
            </a:r>
            <a:r>
              <a:rPr lang="en-US" sz="1800" b="1"/>
              <a:t>Brisgaudiam Alsatiamque</a:t>
            </a:r>
            <a:r>
              <a:rPr lang="en-US" sz="1800"/>
              <a:t>, illuc a </a:t>
            </a:r>
            <a:r>
              <a:rPr lang="en-US" sz="1800" b="1"/>
              <a:t>marchionis Ernesti Badensis </a:t>
            </a:r>
            <a:r>
              <a:rPr lang="en-US" sz="1800"/>
              <a:t>filia et vidua, huc vero a </a:t>
            </a:r>
            <a:r>
              <a:rPr lang="en-US" sz="1800" b="1"/>
              <a:t>barono a Rapoltzstein </a:t>
            </a:r>
            <a:r>
              <a:rPr lang="en-US" sz="1800"/>
              <a:t>vocatus ex occasione me contuli) quicquam huius intellexi neque eo </a:t>
            </a:r>
            <a:r>
              <a:rPr lang="en-US" sz="1800" b="1"/>
              <a:t>d. Marpachius </a:t>
            </a:r>
            <a:r>
              <a:rPr lang="en-US" sz="1800"/>
              <a:t>abiit, quem docentem audivi.”</a:t>
            </a:r>
          </a:p>
          <a:p>
            <a:endParaRPr lang="en-US" dirty="0"/>
          </a:p>
          <a:p>
            <a:r>
              <a:rPr lang="en-US" sz="1800" b="1">
                <a:solidFill>
                  <a:srgbClr val="C00000"/>
                </a:solidFill>
              </a:rPr>
              <a:t>GPT-4o</a:t>
            </a:r>
            <a:r>
              <a:rPr lang="en-US" sz="1800"/>
              <a:t>: “</a:t>
            </a:r>
            <a:r>
              <a:rPr lang="en-GB" sz="1800"/>
              <a:t>Regarding the </a:t>
            </a:r>
            <a:r>
              <a:rPr lang="en-GB" sz="1800" b="1"/>
              <a:t>Saxon</a:t>
            </a:r>
            <a:r>
              <a:rPr lang="en-GB" sz="1800"/>
              <a:t> synod, however, I have received no news so far, and even in </a:t>
            </a:r>
            <a:r>
              <a:rPr lang="en-GB" sz="1800" b="1"/>
              <a:t>Strasbourg</a:t>
            </a:r>
            <a:r>
              <a:rPr lang="en-GB" sz="1800"/>
              <a:t> (to which I recently traveled on occasion, called to </a:t>
            </a:r>
            <a:r>
              <a:rPr lang="en-GB" sz="1800" b="1"/>
              <a:t>Breisgau and Alsace</a:t>
            </a:r>
            <a:r>
              <a:rPr lang="en-GB" sz="1800"/>
              <a:t>, there by the daughter and widow of </a:t>
            </a:r>
            <a:r>
              <a:rPr lang="en-GB" sz="1800" b="1"/>
              <a:t>Margrave Ernest of Baden</a:t>
            </a:r>
            <a:r>
              <a:rPr lang="en-GB" sz="1800"/>
              <a:t>, and here by the </a:t>
            </a:r>
            <a:r>
              <a:rPr lang="en-GB" sz="1800" b="1"/>
              <a:t>Baron of Rapoltsweiler</a:t>
            </a:r>
            <a:r>
              <a:rPr lang="en-GB" sz="1800"/>
              <a:t>), I learned nothing about it. Nor has </a:t>
            </a:r>
            <a:r>
              <a:rPr lang="en-GB" sz="1800" b="1"/>
              <a:t>Mr. Marbach </a:t>
            </a:r>
            <a:r>
              <a:rPr lang="en-GB" sz="1800"/>
              <a:t>gone there, whom I heard teaching."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E26C-F56A-4F43-BD5A-AA608475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A9DA6-EB4C-4F41-ACC4-BE9C8DEF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5F59A-862D-B944-972E-887244D0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588C-D951-B447-4AED-B3B358B6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5" y="1268413"/>
            <a:ext cx="8784974" cy="503237"/>
          </a:xfrm>
        </p:spPr>
        <p:txBody>
          <a:bodyPr/>
          <a:lstStyle/>
          <a:p>
            <a:pPr algn="ctr"/>
            <a:r>
              <a:rPr lang="en-GB"/>
              <a:t>“Regarding the Genevan matter, all pious minds and hearts must entrust it to God.”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28D8B9-EB37-323B-E733-E336D8B7C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971400"/>
              </p:ext>
            </p:extLst>
          </p:nvPr>
        </p:nvGraphicFramePr>
        <p:xfrm>
          <a:off x="191954" y="2396959"/>
          <a:ext cx="8784975" cy="358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5">
                  <a:extLst>
                    <a:ext uri="{9D8B030D-6E8A-4147-A177-3AD203B41FA5}">
                      <a16:colId xmlns:a16="http://schemas.microsoft.com/office/drawing/2014/main" val="1770453233"/>
                    </a:ext>
                  </a:extLst>
                </a:gridCol>
              </a:tblGrid>
              <a:tr h="5227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des </a:t>
                      </a:r>
                      <a:r>
                        <a:rPr lang="en-GB" sz="1700" b="1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Jenffers</a:t>
                      </a:r>
                      <a:r>
                        <a:rPr lang="en-GB" sz="17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handels halb muessend alle frome gmuͤ</a:t>
                      </a:r>
                      <a:r>
                        <a:rPr lang="en-GB" sz="7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und herczen das gott befelen.</a:t>
                      </a:r>
                      <a:endParaRPr lang="en-GB" sz="1700" i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69534"/>
                  </a:ext>
                </a:extLst>
              </a:tr>
              <a:tr h="603927">
                <a:tc>
                  <a:txBody>
                    <a:bodyPr/>
                    <a:lstStyle/>
                    <a:p>
                      <a:r>
                        <a:rPr lang="de-DE" sz="1800" b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Plain:</a:t>
                      </a:r>
                      <a:r>
                        <a:rPr lang="de-DE" sz="1800" b="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des </a:t>
                      </a:r>
                      <a:r>
                        <a:rPr lang="de-DE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Teufels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Devil‘s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Handels halber müssen alle frommen Gemüter und Herzen das Gott befehlen.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921984"/>
                  </a:ext>
                </a:extLst>
              </a:tr>
              <a:tr h="6039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sng"/>
                        <a:t>Historical Context + Sentence Context + System Prompt:</a:t>
                      </a:r>
                      <a:r>
                        <a:rPr lang="de-DE" sz="1800" u="none"/>
                        <a:t> 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bezüglich der Angelegenheit der </a:t>
                      </a:r>
                      <a:r>
                        <a:rPr lang="de-DE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Täufer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b="1"/>
                        <a:t>Anabaptists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müssen alle frommen Gemüter und Herzen dies Gott anvertrauen.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9267348"/>
                  </a:ext>
                </a:extLst>
              </a:tr>
              <a:tr h="7577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sng"/>
                        <a:t>Historical Context + Sentence Context:</a:t>
                      </a:r>
                      <a:r>
                        <a:rPr lang="de-DE" sz="1800" b="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des </a:t>
                      </a:r>
                      <a:r>
                        <a:rPr lang="de-DE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Jenifers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Jennifer‘s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)Handels halber müssen alle frommen Gemüter und Herzen das Gott befehlen.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181468"/>
                  </a:ext>
                </a:extLst>
              </a:tr>
              <a:tr h="746781">
                <a:tc>
                  <a:txBody>
                    <a:bodyPr/>
                    <a:lstStyle/>
                    <a:p>
                      <a:r>
                        <a:rPr lang="de-DE" sz="1800" u="sng"/>
                        <a:t>Historical Context:</a:t>
                      </a:r>
                      <a:r>
                        <a:rPr lang="de-DE" sz="1800" u="none"/>
                        <a:t> 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des </a:t>
                      </a:r>
                      <a:r>
                        <a:rPr lang="de-DE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Genfer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Genevan</a:t>
                      </a:r>
                      <a:r>
                        <a:rPr lang="de-D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Handels halber müssen alle frommen Gemüter und Herzen das Gott befehlen.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85933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084E3-1BBC-6B8D-27DF-C17985D3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0D26C-81D8-368F-DBEC-7E07B17B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F1604-1FD3-7025-1668-1569789F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4BA95-330D-4A56-B91F-135A82C1991C}"/>
              </a:ext>
            </a:extLst>
          </p:cNvPr>
          <p:cNvSpPr/>
          <p:nvPr/>
        </p:nvSpPr>
        <p:spPr bwMode="auto">
          <a:xfrm>
            <a:off x="167071" y="2937480"/>
            <a:ext cx="8860432" cy="635537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A8E644-CDB4-40D4-218F-07E2ADD25B8F}"/>
              </a:ext>
            </a:extLst>
          </p:cNvPr>
          <p:cNvSpPr/>
          <p:nvPr/>
        </p:nvSpPr>
        <p:spPr bwMode="auto">
          <a:xfrm>
            <a:off x="138285" y="3573017"/>
            <a:ext cx="8826203" cy="908398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7A80B-606D-CC98-FE69-5C102FC6DD24}"/>
              </a:ext>
            </a:extLst>
          </p:cNvPr>
          <p:cNvSpPr/>
          <p:nvPr/>
        </p:nvSpPr>
        <p:spPr bwMode="auto">
          <a:xfrm>
            <a:off x="119846" y="4481415"/>
            <a:ext cx="8904308" cy="747784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7426C-DF7F-5195-8F9F-80895692578B}"/>
              </a:ext>
            </a:extLst>
          </p:cNvPr>
          <p:cNvSpPr/>
          <p:nvPr/>
        </p:nvSpPr>
        <p:spPr bwMode="auto">
          <a:xfrm>
            <a:off x="167070" y="5229199"/>
            <a:ext cx="8826203" cy="749536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10E524DF-AF95-75F8-0542-ECF60E3AD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3388" y="5521535"/>
            <a:ext cx="679479" cy="6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BD0ED-7B30-67F9-764D-F4F90F3DD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C93C-78A8-580C-C8AB-039DB50B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Predictors of Accuracy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13B28-6BD6-3645-08F5-37D6F575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916832"/>
            <a:ext cx="3167831" cy="417599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/>
              <a:t>Entity importance</a:t>
            </a:r>
          </a:p>
          <a:p>
            <a:pPr marL="285750" indent="-285750">
              <a:buFontTx/>
              <a:buChar char="-"/>
            </a:pPr>
            <a:r>
              <a:rPr lang="de-DE"/>
              <a:t>Orthographical Proximity</a:t>
            </a:r>
          </a:p>
          <a:p>
            <a:pPr marL="285750" indent="-285750">
              <a:buFontTx/>
              <a:buChar char="-"/>
            </a:pPr>
            <a:r>
              <a:rPr lang="de-DE"/>
              <a:t>Type of name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325D-1255-3256-EE1D-DD935940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BC458-F823-8178-1B89-1D54FA12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08E11-46DD-7900-A8D3-4CC1C9E2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A graph with green lines and white text&#10;&#10;AI-generated content may be incorrect.">
            <a:extLst>
              <a:ext uri="{FF2B5EF4-FFF2-40B4-BE49-F238E27FC236}">
                <a16:creationId xmlns:a16="http://schemas.microsoft.com/office/drawing/2014/main" id="{DE321E92-D843-2593-676C-F3B7C5508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56855"/>
            <a:ext cx="4878698" cy="32524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7CA11F-0935-6307-1085-65C1A230AC12}"/>
              </a:ext>
            </a:extLst>
          </p:cNvPr>
          <p:cNvSpPr/>
          <p:nvPr/>
        </p:nvSpPr>
        <p:spPr bwMode="auto">
          <a:xfrm>
            <a:off x="3707904" y="3379507"/>
            <a:ext cx="720080" cy="2642252"/>
          </a:xfrm>
          <a:prstGeom prst="roundRect">
            <a:avLst/>
          </a:prstGeom>
          <a:solidFill>
            <a:srgbClr val="0028A5">
              <a:alpha val="20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6EA2D7-4456-63BD-1249-4AF815D963F9}"/>
              </a:ext>
            </a:extLst>
          </p:cNvPr>
          <p:cNvSpPr txBox="1">
            <a:spLocks/>
          </p:cNvSpPr>
          <p:nvPr/>
        </p:nvSpPr>
        <p:spPr bwMode="auto">
          <a:xfrm>
            <a:off x="5562266" y="3408487"/>
            <a:ext cx="3594349" cy="146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i="1" kern="0">
                <a:solidFill>
                  <a:schemeClr val="tx2"/>
                </a:solidFill>
              </a:rPr>
              <a:t>Argentina</a:t>
            </a:r>
            <a:r>
              <a:rPr lang="de-DE" kern="0">
                <a:solidFill>
                  <a:schemeClr val="tx2"/>
                </a:solidFill>
              </a:rPr>
              <a:t>:</a:t>
            </a:r>
            <a:endParaRPr lang="de-DE" ker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de-DE" kern="0">
                <a:solidFill>
                  <a:schemeClr val="tx2"/>
                </a:solidFill>
                <a:sym typeface="Wingdings" panose="05000000000000000000" pitchFamily="2" charset="2"/>
              </a:rPr>
              <a:t> Strasbourg</a:t>
            </a:r>
          </a:p>
          <a:p>
            <a:pPr marL="285750" indent="-285750">
              <a:buFontTx/>
              <a:buChar char="-"/>
            </a:pPr>
            <a:r>
              <a:rPr lang="de-DE" i="1" kern="0">
                <a:solidFill>
                  <a:schemeClr val="tx2"/>
                </a:solidFill>
                <a:sym typeface="Wingdings" panose="05000000000000000000" pitchFamily="2" charset="2"/>
              </a:rPr>
              <a:t>Augusta Vindelicorum: </a:t>
            </a:r>
          </a:p>
          <a:p>
            <a:pPr lvl="1" indent="0">
              <a:buNone/>
            </a:pPr>
            <a:r>
              <a:rPr lang="de-DE" kern="0">
                <a:solidFill>
                  <a:schemeClr val="tx2"/>
                </a:solidFill>
                <a:sym typeface="Wingdings" panose="05000000000000000000" pitchFamily="2" charset="2"/>
              </a:rPr>
              <a:t> Augsburg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A1333A-6079-AD76-80EB-D7EA41FF7CBC}"/>
              </a:ext>
            </a:extLst>
          </p:cNvPr>
          <p:cNvSpPr/>
          <p:nvPr/>
        </p:nvSpPr>
        <p:spPr bwMode="auto">
          <a:xfrm rot="5400000">
            <a:off x="4607884" y="5295496"/>
            <a:ext cx="606006" cy="906403"/>
          </a:xfrm>
          <a:prstGeom prst="roundRect">
            <a:avLst/>
          </a:prstGeom>
          <a:solidFill>
            <a:schemeClr val="tx1">
              <a:alpha val="2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211FAE-CC10-94E5-2A50-637C8E322340}"/>
              </a:ext>
            </a:extLst>
          </p:cNvPr>
          <p:cNvSpPr txBox="1">
            <a:spLocks/>
          </p:cNvSpPr>
          <p:nvPr/>
        </p:nvSpPr>
        <p:spPr bwMode="auto">
          <a:xfrm>
            <a:off x="5562265" y="5445695"/>
            <a:ext cx="3594349" cy="66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b="1" kern="0">
                <a:sym typeface="Wingdings" panose="05000000000000000000" pitchFamily="2" charset="2"/>
              </a:rPr>
              <a:t>Region</a:t>
            </a:r>
            <a:r>
              <a:rPr lang="de-DE" kern="0">
                <a:sym typeface="Wingdings" panose="05000000000000000000" pitchFamily="2" charset="2"/>
              </a:rPr>
              <a:t> name in CH</a:t>
            </a:r>
          </a:p>
        </p:txBody>
      </p:sp>
      <p:pic>
        <p:nvPicPr>
          <p:cNvPr id="16" name="Graphic 15" descr="Badge Question Mark outline">
            <a:extLst>
              <a:ext uri="{FF2B5EF4-FFF2-40B4-BE49-F238E27FC236}">
                <a16:creationId xmlns:a16="http://schemas.microsoft.com/office/drawing/2014/main" id="{5FDF0587-1C70-13E6-2EEB-CE575AD09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7904" y="2193421"/>
            <a:ext cx="438032" cy="4380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A0FE15-25D3-E8B7-B733-0E7283E2251F}"/>
              </a:ext>
            </a:extLst>
          </p:cNvPr>
          <p:cNvSpPr txBox="1">
            <a:spLocks/>
          </p:cNvSpPr>
          <p:nvPr/>
        </p:nvSpPr>
        <p:spPr bwMode="auto">
          <a:xfrm>
            <a:off x="5562266" y="2531715"/>
            <a:ext cx="2322103" cy="3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de-DE" sz="1400" kern="0"/>
              <a:t>&gt; 3000 aggregated names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2DEE8-DFF9-99B2-A9B3-6DA19E93CD9A}"/>
              </a:ext>
            </a:extLst>
          </p:cNvPr>
          <p:cNvCxnSpPr>
            <a:cxnSpLocks/>
          </p:cNvCxnSpPr>
          <p:nvPr/>
        </p:nvCxnSpPr>
        <p:spPr bwMode="auto">
          <a:xfrm flipH="1">
            <a:off x="4788024" y="2645726"/>
            <a:ext cx="648072" cy="4287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39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557F-926C-E8A1-B7DD-89148119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Future Directions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32D6-8ECC-FB53-6CC4-3DCC916A2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205038"/>
            <a:ext cx="7560319" cy="388778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/>
              <a:t>Providing translation suggestions in the prompt: 99%</a:t>
            </a:r>
            <a:r>
              <a:rPr lang="de-DE" sz="1000"/>
              <a:t>(pers) </a:t>
            </a:r>
            <a:r>
              <a:rPr lang="de-DE"/>
              <a:t>/100%</a:t>
            </a:r>
            <a:r>
              <a:rPr lang="de-DE" sz="1000"/>
              <a:t>(places) </a:t>
            </a:r>
            <a:r>
              <a:rPr lang="de-DE" sz="1800"/>
              <a:t>correct</a:t>
            </a:r>
          </a:p>
          <a:p>
            <a:pPr marL="285750" indent="-285750">
              <a:buFontTx/>
              <a:buChar char="-"/>
            </a:pPr>
            <a:endParaRPr lang="de-DE"/>
          </a:p>
          <a:p>
            <a:pPr marL="285750" indent="-285750">
              <a:buFontTx/>
              <a:buChar char="-"/>
            </a:pPr>
            <a:r>
              <a:rPr lang="de-DE"/>
              <a:t>Does Retrieval-augmented generation (RAG) make this a </a:t>
            </a:r>
            <a:r>
              <a:rPr lang="de-DE" i="1"/>
              <a:t>solved problem</a:t>
            </a:r>
            <a:r>
              <a:rPr lang="de-DE"/>
              <a:t>?</a:t>
            </a:r>
          </a:p>
          <a:p>
            <a:pPr marL="631825" lvl="1" indent="-285750">
              <a:buFontTx/>
              <a:buChar char="-"/>
            </a:pPr>
            <a:r>
              <a:rPr lang="de-DE"/>
              <a:t>25 random sentences: Perplexity slightly outperforms GTP-4o…</a:t>
            </a:r>
          </a:p>
          <a:p>
            <a:pPr marL="631825" lvl="1" indent="-285750">
              <a:buFontTx/>
              <a:buChar char="-"/>
            </a:pPr>
            <a:r>
              <a:rPr lang="de-DE"/>
              <a:t>…but still struggles with obscure names or spelling variations</a:t>
            </a:r>
          </a:p>
          <a:p>
            <a:pPr lvl="1" indent="0">
              <a:buNone/>
            </a:pPr>
            <a:endParaRPr lang="de-DE"/>
          </a:p>
          <a:p>
            <a:pPr lvl="1" indent="0">
              <a:buNone/>
            </a:pPr>
            <a:r>
              <a:rPr lang="de-DE">
                <a:sym typeface="Wingdings" panose="05000000000000000000" pitchFamily="2" charset="2"/>
              </a:rPr>
              <a:t> Not yet: we can still do research!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0F44-3033-A02E-28D0-704A9FD2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541A9-4437-C7D6-0C60-7B1085A1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5480A-F96D-160B-1211-FBEF95DB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912C-0EBF-4C01-C128-BD34D7B7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D976D-CBAF-EC93-0DBA-52371D340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6E313-B8FF-6BA8-7B3A-0912877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2823-017F-3708-971B-F3A45F6A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108C5-9B55-185D-6591-1937A476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Heinrich Bullinger's LiveStory_1">
            <a:hlinkClick r:id="" action="ppaction://media"/>
            <a:extLst>
              <a:ext uri="{FF2B5EF4-FFF2-40B4-BE49-F238E27FC236}">
                <a16:creationId xmlns:a16="http://schemas.microsoft.com/office/drawing/2014/main" id="{AF0F5773-662D-C741-8D0F-4E01D538A8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3475" y="1124745"/>
            <a:ext cx="6637974" cy="53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00FE0-9A6C-C948-8D92-5573189F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4888237"/>
            <a:ext cx="5904656" cy="398879"/>
          </a:xfrm>
        </p:spPr>
        <p:txBody>
          <a:bodyPr/>
          <a:lstStyle/>
          <a:p>
            <a:r>
              <a:rPr lang="en-US" sz="2000" dirty="0"/>
              <a:t>Johannes Calvin (1509-1564):  </a:t>
            </a:r>
            <a:r>
              <a:rPr lang="en-US" sz="1600" dirty="0"/>
              <a:t>55 </a:t>
            </a:r>
            <a:r>
              <a:rPr lang="en-US" sz="1600" dirty="0" err="1"/>
              <a:t>yrs</a:t>
            </a:r>
            <a:r>
              <a:rPr lang="en-US" sz="2000" dirty="0"/>
              <a:t> - 4200 letters</a:t>
            </a:r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3D6A-45A6-4045-A264-239BB252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8332-241D-CF4E-ADC2-DFCA1C0D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D55B-AAEE-3D45-A1BA-717EFD6C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 descr="https://upload.wikimedia.org/wikipedia/commons/thumb/7/7b/Heinrich_Bullinger.jpg/220px-Heinrich_Bullinger.jpg">
            <a:extLst>
              <a:ext uri="{FF2B5EF4-FFF2-40B4-BE49-F238E27FC236}">
                <a16:creationId xmlns:a16="http://schemas.microsoft.com/office/drawing/2014/main" id="{762CCEF7-DC4E-3A48-95C1-BDFEBD56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499" y="3733028"/>
            <a:ext cx="1037043" cy="13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79B716C-6FD7-8D4A-880A-20194B47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Reformers (and their letter correspondences)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D60ECD-E48E-CF42-A852-ABBF2E7E619C}"/>
              </a:ext>
            </a:extLst>
          </p:cNvPr>
          <p:cNvCxnSpPr>
            <a:cxnSpLocks/>
          </p:cNvCxnSpPr>
          <p:nvPr/>
        </p:nvCxnSpPr>
        <p:spPr bwMode="auto">
          <a:xfrm>
            <a:off x="2594330" y="4414298"/>
            <a:ext cx="4823941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524ED0-1612-D046-AF42-7D81B81DED1A}"/>
              </a:ext>
            </a:extLst>
          </p:cNvPr>
          <p:cNvSpPr txBox="1">
            <a:spLocks/>
          </p:cNvSpPr>
          <p:nvPr/>
        </p:nvSpPr>
        <p:spPr bwMode="auto">
          <a:xfrm>
            <a:off x="900112" y="1938587"/>
            <a:ext cx="6120160" cy="5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000" dirty="0"/>
              <a:t>Martin Luther (1483-1546):  </a:t>
            </a:r>
            <a:r>
              <a:rPr lang="en-US" sz="1600" dirty="0"/>
              <a:t>63 years</a:t>
            </a:r>
            <a:r>
              <a:rPr lang="en-US" sz="2000" dirty="0"/>
              <a:t> - 4300 letters</a:t>
            </a:r>
            <a:endParaRPr lang="en-US" sz="20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DD0FF3-FA58-CF48-96E7-C39ED0663906}"/>
              </a:ext>
            </a:extLst>
          </p:cNvPr>
          <p:cNvCxnSpPr>
            <a:cxnSpLocks/>
          </p:cNvCxnSpPr>
          <p:nvPr/>
        </p:nvCxnSpPr>
        <p:spPr bwMode="auto">
          <a:xfrm>
            <a:off x="900113" y="2418203"/>
            <a:ext cx="3960440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66FBD2E-0278-C842-A817-2F926DC04CD1}"/>
              </a:ext>
            </a:extLst>
          </p:cNvPr>
          <p:cNvSpPr txBox="1">
            <a:spLocks/>
          </p:cNvSpPr>
          <p:nvPr/>
        </p:nvSpPr>
        <p:spPr bwMode="auto">
          <a:xfrm>
            <a:off x="2630618" y="4005064"/>
            <a:ext cx="6117846" cy="39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000" b="1" kern="0" dirty="0"/>
              <a:t>Heinrich Bullinger (1504-1575): </a:t>
            </a:r>
            <a:r>
              <a:rPr lang="en-US" sz="1600" kern="0" dirty="0"/>
              <a:t>71 </a:t>
            </a:r>
            <a:r>
              <a:rPr lang="en-US" sz="1600" kern="0" dirty="0" err="1"/>
              <a:t>yrs</a:t>
            </a:r>
            <a:r>
              <a:rPr lang="en-US" sz="2000" kern="0" dirty="0"/>
              <a:t> - </a:t>
            </a:r>
            <a:r>
              <a:rPr lang="en-US" sz="2000" b="1" kern="0" dirty="0"/>
              <a:t>12’000 </a:t>
            </a:r>
            <a:r>
              <a:rPr lang="en-US" sz="2000" dirty="0"/>
              <a:t>letters</a:t>
            </a:r>
            <a:endParaRPr lang="en-US" sz="2000" b="1" kern="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8B5EDE-0F99-264B-91C7-09314BAAB7A9}"/>
              </a:ext>
            </a:extLst>
          </p:cNvPr>
          <p:cNvCxnSpPr>
            <a:cxnSpLocks/>
          </p:cNvCxnSpPr>
          <p:nvPr/>
        </p:nvCxnSpPr>
        <p:spPr bwMode="auto">
          <a:xfrm>
            <a:off x="2843809" y="5290560"/>
            <a:ext cx="3960440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FDF7A2-EA21-964D-8D98-86B5364DA7D6}"/>
              </a:ext>
            </a:extLst>
          </p:cNvPr>
          <p:cNvCxnSpPr>
            <a:cxnSpLocks/>
          </p:cNvCxnSpPr>
          <p:nvPr/>
        </p:nvCxnSpPr>
        <p:spPr bwMode="auto">
          <a:xfrm>
            <a:off x="900112" y="3443908"/>
            <a:ext cx="3259876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67CEC22-F651-D846-881E-379B56D7A647}"/>
              </a:ext>
            </a:extLst>
          </p:cNvPr>
          <p:cNvSpPr txBox="1">
            <a:spLocks/>
          </p:cNvSpPr>
          <p:nvPr/>
        </p:nvSpPr>
        <p:spPr bwMode="auto">
          <a:xfrm>
            <a:off x="900112" y="3045029"/>
            <a:ext cx="6696224" cy="39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000" kern="0" dirty="0"/>
              <a:t>Huldrych Zwingli (1484-1531): </a:t>
            </a:r>
            <a:r>
              <a:rPr lang="en-US" sz="1600" kern="0" dirty="0"/>
              <a:t>47 </a:t>
            </a:r>
            <a:r>
              <a:rPr lang="en-US" sz="1600" dirty="0"/>
              <a:t>years</a:t>
            </a:r>
            <a:r>
              <a:rPr lang="en-US" sz="1600" kern="0" dirty="0"/>
              <a:t> </a:t>
            </a:r>
            <a:r>
              <a:rPr lang="en-US" sz="2000" kern="0" dirty="0"/>
              <a:t>- 1300 </a:t>
            </a:r>
            <a:r>
              <a:rPr lang="en-US" sz="2000" dirty="0"/>
              <a:t>letters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908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BC1E-AED1-0546-BD2F-B360754F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Bullinger’s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00FE0-9A6C-C948-8D92-5573189F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53" y="2262238"/>
            <a:ext cx="1828794" cy="540898"/>
          </a:xfrm>
        </p:spPr>
        <p:txBody>
          <a:bodyPr/>
          <a:lstStyle/>
          <a:p>
            <a:r>
              <a:rPr lang="en-US" sz="1400" dirty="0"/>
              <a:t>Heinrich Bullinger </a:t>
            </a:r>
          </a:p>
          <a:p>
            <a:r>
              <a:rPr lang="en-US" sz="1400" dirty="0"/>
              <a:t>1504-1575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3D6A-45A6-4045-A264-239BB252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8332-241D-CF4E-ADC2-DFCA1C0D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D55B-AAEE-3D45-A1BA-717EFD6C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 descr="https://upload.wikimedia.org/wikipedia/commons/thumb/7/7b/Heinrich_Bullinger.jpg/220px-Heinrich_Bullinger.jpg">
            <a:extLst>
              <a:ext uri="{FF2B5EF4-FFF2-40B4-BE49-F238E27FC236}">
                <a16:creationId xmlns:a16="http://schemas.microsoft.com/office/drawing/2014/main" id="{762CCEF7-DC4E-3A48-95C1-BDFEBD56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933697"/>
            <a:ext cx="1828794" cy="23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son Kostenlos Symbol von ionicons">
            <a:extLst>
              <a:ext uri="{FF2B5EF4-FFF2-40B4-BE49-F238E27FC236}">
                <a16:creationId xmlns:a16="http://schemas.microsoft.com/office/drawing/2014/main" id="{EFEE0929-3B12-A649-9829-11BCA86F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552" y="466504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8AC194-865B-294C-B578-1838FDEA36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878" y="1329261"/>
            <a:ext cx="1326951" cy="1191548"/>
          </a:xfrm>
          <a:prstGeom prst="rect">
            <a:avLst/>
          </a:prstGeom>
        </p:spPr>
      </p:pic>
      <p:pic>
        <p:nvPicPr>
          <p:cNvPr id="1026" name="Picture 2" descr="Kloster Alpirsbach - Ambrosius Blarer">
            <a:extLst>
              <a:ext uri="{FF2B5EF4-FFF2-40B4-BE49-F238E27FC236}">
                <a16:creationId xmlns:a16="http://schemas.microsoft.com/office/drawing/2014/main" id="{D89FA25F-84A6-6E41-8818-5DD143BA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118" y="2721451"/>
            <a:ext cx="1108581" cy="7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dolf Gwalther - Wikipedia">
            <a:extLst>
              <a:ext uri="{FF2B5EF4-FFF2-40B4-BE49-F238E27FC236}">
                <a16:creationId xmlns:a16="http://schemas.microsoft.com/office/drawing/2014/main" id="{D8885A4C-184D-B643-A931-454B0D06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257103"/>
            <a:ext cx="1035116" cy="12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erson Kostenlos Symbol von ionicons">
            <a:extLst>
              <a:ext uri="{FF2B5EF4-FFF2-40B4-BE49-F238E27FC236}">
                <a16:creationId xmlns:a16="http://schemas.microsoft.com/office/drawing/2014/main" id="{9722AC76-53DA-AC4F-B203-6293F036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268" y="533995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FF3B44-4C24-F040-8878-D79104D64C70}"/>
              </a:ext>
            </a:extLst>
          </p:cNvPr>
          <p:cNvCxnSpPr>
            <a:cxnSpLocks/>
          </p:cNvCxnSpPr>
          <p:nvPr/>
        </p:nvCxnSpPr>
        <p:spPr bwMode="auto">
          <a:xfrm flipV="1">
            <a:off x="2889657" y="2352674"/>
            <a:ext cx="2843895" cy="7385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686270-02E6-084C-B7EA-5D0CA477CFD6}"/>
              </a:ext>
            </a:extLst>
          </p:cNvPr>
          <p:cNvCxnSpPr>
            <a:cxnSpLocks/>
          </p:cNvCxnSpPr>
          <p:nvPr/>
        </p:nvCxnSpPr>
        <p:spPr bwMode="auto">
          <a:xfrm flipV="1">
            <a:off x="2889657" y="2933698"/>
            <a:ext cx="3891696" cy="3341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3BA4F4-66FF-2149-85CE-4A256D47A06F}"/>
              </a:ext>
            </a:extLst>
          </p:cNvPr>
          <p:cNvCxnSpPr>
            <a:cxnSpLocks/>
          </p:cNvCxnSpPr>
          <p:nvPr/>
        </p:nvCxnSpPr>
        <p:spPr bwMode="auto">
          <a:xfrm>
            <a:off x="2889657" y="3680695"/>
            <a:ext cx="24291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5DFB02-0A2C-DB47-9126-AE2AF551000D}"/>
              </a:ext>
            </a:extLst>
          </p:cNvPr>
          <p:cNvCxnSpPr>
            <a:cxnSpLocks/>
          </p:cNvCxnSpPr>
          <p:nvPr/>
        </p:nvCxnSpPr>
        <p:spPr bwMode="auto">
          <a:xfrm>
            <a:off x="2999736" y="4615579"/>
            <a:ext cx="2733816" cy="4314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6DA3D7-5BC6-1B4A-8DDC-CCB73FA6B866}"/>
              </a:ext>
            </a:extLst>
          </p:cNvPr>
          <p:cNvCxnSpPr>
            <a:cxnSpLocks/>
          </p:cNvCxnSpPr>
          <p:nvPr/>
        </p:nvCxnSpPr>
        <p:spPr bwMode="auto">
          <a:xfrm>
            <a:off x="2999736" y="5158309"/>
            <a:ext cx="2018873" cy="631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7282B2C-107B-8342-8CDF-8486334CAE83}"/>
              </a:ext>
            </a:extLst>
          </p:cNvPr>
          <p:cNvSpPr txBox="1"/>
          <p:nvPr/>
        </p:nvSpPr>
        <p:spPr>
          <a:xfrm>
            <a:off x="3265630" y="1994662"/>
            <a:ext cx="198363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 Letters </a:t>
            </a:r>
          </a:p>
          <a:p>
            <a:r>
              <a:rPr lang="en-US" sz="2000" b="1" dirty="0"/>
              <a:t>by</a:t>
            </a:r>
            <a:r>
              <a:rPr lang="en-US" dirty="0"/>
              <a:t> Bullinger</a:t>
            </a:r>
          </a:p>
        </p:txBody>
      </p:sp>
    </p:spTree>
    <p:extLst>
      <p:ext uri="{BB962C8B-B14F-4D97-AF65-F5344CB8AC3E}">
        <p14:creationId xmlns:p14="http://schemas.microsoft.com/office/powerpoint/2010/main" val="31540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BC1E-AED1-0546-BD2F-B360754F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Bullinger’s</a:t>
            </a:r>
            <a:r>
              <a:rPr lang="en-US"/>
              <a:t> </a:t>
            </a:r>
            <a:r>
              <a:rPr lang="en-US" dirty="0"/>
              <a:t>Letter Collection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3D6A-45A6-4045-A264-239BB252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8332-241D-CF4E-ADC2-DFCA1C0D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D55B-AAEE-3D45-A1BA-717EFD6C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https://upload.wikimedia.org/wikipedia/commons/thumb/7/7b/Heinrich_Bullinger.jpg/220px-Heinrich_Bullinger.jpg">
            <a:extLst>
              <a:ext uri="{FF2B5EF4-FFF2-40B4-BE49-F238E27FC236}">
                <a16:creationId xmlns:a16="http://schemas.microsoft.com/office/drawing/2014/main" id="{762CCEF7-DC4E-3A48-95C1-BDFEBD56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933697"/>
            <a:ext cx="1828794" cy="23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son Kostenlos Symbol von ionicons">
            <a:extLst>
              <a:ext uri="{FF2B5EF4-FFF2-40B4-BE49-F238E27FC236}">
                <a16:creationId xmlns:a16="http://schemas.microsoft.com/office/drawing/2014/main" id="{EFEE0929-3B12-A649-9829-11BCA86F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552" y="466504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8AC194-865B-294C-B578-1838FDEA36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878" y="1329261"/>
            <a:ext cx="1326951" cy="1191548"/>
          </a:xfrm>
          <a:prstGeom prst="rect">
            <a:avLst/>
          </a:prstGeom>
        </p:spPr>
      </p:pic>
      <p:pic>
        <p:nvPicPr>
          <p:cNvPr id="1026" name="Picture 2" descr="Kloster Alpirsbach - Ambrosius Blarer">
            <a:extLst>
              <a:ext uri="{FF2B5EF4-FFF2-40B4-BE49-F238E27FC236}">
                <a16:creationId xmlns:a16="http://schemas.microsoft.com/office/drawing/2014/main" id="{D89FA25F-84A6-6E41-8818-5DD143BA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118" y="2721451"/>
            <a:ext cx="1108581" cy="7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dolf Gwalther - Wikipedia">
            <a:extLst>
              <a:ext uri="{FF2B5EF4-FFF2-40B4-BE49-F238E27FC236}">
                <a16:creationId xmlns:a16="http://schemas.microsoft.com/office/drawing/2014/main" id="{D8885A4C-184D-B643-A931-454B0D06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257103"/>
            <a:ext cx="1035116" cy="12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erson Kostenlos Symbol von ionicons">
            <a:extLst>
              <a:ext uri="{FF2B5EF4-FFF2-40B4-BE49-F238E27FC236}">
                <a16:creationId xmlns:a16="http://schemas.microsoft.com/office/drawing/2014/main" id="{9722AC76-53DA-AC4F-B203-6293F036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268" y="533995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erson Kostenlos Symbol von ionicons">
            <a:extLst>
              <a:ext uri="{FF2B5EF4-FFF2-40B4-BE49-F238E27FC236}">
                <a16:creationId xmlns:a16="http://schemas.microsoft.com/office/drawing/2014/main" id="{D1610083-91C8-4B47-A8C1-0B557D85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836" y="50470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erson Kostenlos Symbol von ionicons">
            <a:extLst>
              <a:ext uri="{FF2B5EF4-FFF2-40B4-BE49-F238E27FC236}">
                <a16:creationId xmlns:a16="http://schemas.microsoft.com/office/drawing/2014/main" id="{9DC017EF-F740-F344-AD73-B68BAAA9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408" y="528619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FF3B44-4C24-F040-8878-D79104D64C70}"/>
              </a:ext>
            </a:extLst>
          </p:cNvPr>
          <p:cNvCxnSpPr>
            <a:cxnSpLocks/>
          </p:cNvCxnSpPr>
          <p:nvPr/>
        </p:nvCxnSpPr>
        <p:spPr bwMode="auto">
          <a:xfrm flipV="1">
            <a:off x="2889657" y="2352674"/>
            <a:ext cx="2843895" cy="7385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686270-02E6-084C-B7EA-5D0CA477CFD6}"/>
              </a:ext>
            </a:extLst>
          </p:cNvPr>
          <p:cNvCxnSpPr>
            <a:cxnSpLocks/>
          </p:cNvCxnSpPr>
          <p:nvPr/>
        </p:nvCxnSpPr>
        <p:spPr bwMode="auto">
          <a:xfrm flipV="1">
            <a:off x="2889657" y="2933698"/>
            <a:ext cx="3891696" cy="3341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3BA4F4-66FF-2149-85CE-4A256D47A06F}"/>
              </a:ext>
            </a:extLst>
          </p:cNvPr>
          <p:cNvCxnSpPr>
            <a:cxnSpLocks/>
          </p:cNvCxnSpPr>
          <p:nvPr/>
        </p:nvCxnSpPr>
        <p:spPr bwMode="auto">
          <a:xfrm>
            <a:off x="2889657" y="3680695"/>
            <a:ext cx="24291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5DFB02-0A2C-DB47-9126-AE2AF551000D}"/>
              </a:ext>
            </a:extLst>
          </p:cNvPr>
          <p:cNvCxnSpPr>
            <a:cxnSpLocks/>
          </p:cNvCxnSpPr>
          <p:nvPr/>
        </p:nvCxnSpPr>
        <p:spPr bwMode="auto">
          <a:xfrm>
            <a:off x="2999736" y="4615579"/>
            <a:ext cx="2733816" cy="4314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6DA3D7-5BC6-1B4A-8DDC-CCB73FA6B866}"/>
              </a:ext>
            </a:extLst>
          </p:cNvPr>
          <p:cNvCxnSpPr>
            <a:cxnSpLocks/>
          </p:cNvCxnSpPr>
          <p:nvPr/>
        </p:nvCxnSpPr>
        <p:spPr bwMode="auto">
          <a:xfrm>
            <a:off x="2999736" y="5158309"/>
            <a:ext cx="2018873" cy="631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7282B2C-107B-8342-8CDF-8486334CAE83}"/>
              </a:ext>
            </a:extLst>
          </p:cNvPr>
          <p:cNvSpPr txBox="1"/>
          <p:nvPr/>
        </p:nvSpPr>
        <p:spPr>
          <a:xfrm>
            <a:off x="3265630" y="1994662"/>
            <a:ext cx="198363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10’000</a:t>
            </a:r>
            <a:r>
              <a:rPr lang="en-US" dirty="0"/>
              <a:t> Letters </a:t>
            </a: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n-US" dirty="0"/>
              <a:t> Bullinger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E20127-89FE-575F-B10D-BD257DDB8905}"/>
              </a:ext>
            </a:extLst>
          </p:cNvPr>
          <p:cNvSpPr txBox="1">
            <a:spLocks/>
          </p:cNvSpPr>
          <p:nvPr/>
        </p:nvSpPr>
        <p:spPr bwMode="auto">
          <a:xfrm>
            <a:off x="920753" y="2262238"/>
            <a:ext cx="1828794" cy="5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344488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143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9975" indent="-3540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382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fontAlgn="base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1400" kern="0"/>
              <a:t>Heinrich Bullinger </a:t>
            </a:r>
          </a:p>
          <a:p>
            <a:r>
              <a:rPr lang="en-US" sz="1400" kern="0"/>
              <a:t>1504-1575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6126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06DB-45C0-9F80-391F-7BC6FA15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Bullinger‘s Correspondence Network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6846-80D3-019E-5D5E-D06CA765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34B2-F5F7-10A7-B642-4A9ECA3F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1EA5F-592D-0C91-BC59-CD3F2620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A9DEB-B2D1-8C86-0026-DB320D32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AC6CDB-1DC6-E247-BC92-FEC76535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7389" y="1812540"/>
            <a:ext cx="8337059" cy="464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51611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D01408A-52F8-72DF-F7D0-3A259757E721}"/>
              </a:ext>
            </a:extLst>
          </p:cNvPr>
          <p:cNvGrpSpPr/>
          <p:nvPr/>
        </p:nvGrpSpPr>
        <p:grpSpPr>
          <a:xfrm>
            <a:off x="1754861" y="2924944"/>
            <a:ext cx="3282501" cy="2874709"/>
            <a:chOff x="2679541" y="3781858"/>
            <a:chExt cx="3282501" cy="287470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7ABA01B-2D5E-2B53-A146-DBEB83900713}"/>
                </a:ext>
              </a:extLst>
            </p:cNvPr>
            <p:cNvSpPr/>
            <p:nvPr/>
          </p:nvSpPr>
          <p:spPr bwMode="auto">
            <a:xfrm>
              <a:off x="2886733" y="3813474"/>
              <a:ext cx="3075309" cy="2843093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4C4BDA5-2DD6-1851-A61F-F1DB45F02200}"/>
                </a:ext>
              </a:extLst>
            </p:cNvPr>
            <p:cNvSpPr/>
            <p:nvPr/>
          </p:nvSpPr>
          <p:spPr>
            <a:xfrm>
              <a:off x="2679541" y="3781858"/>
              <a:ext cx="2918677" cy="9490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kern="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222B533C-DD81-0B3B-493B-CC84D3F8A8CE}"/>
                </a:ext>
              </a:extLst>
            </p:cNvPr>
            <p:cNvSpPr/>
            <p:nvPr/>
          </p:nvSpPr>
          <p:spPr bwMode="auto">
            <a:xfrm rot="872293">
              <a:off x="2911162" y="4707240"/>
              <a:ext cx="115779" cy="139034"/>
            </a:xfrm>
            <a:prstGeom prst="triangle">
              <a:avLst>
                <a:gd name="adj" fmla="val 55752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5E9738-D9E6-D478-2184-BC8C4707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Corpus and the Proper Names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E9453-03A7-AC81-7CBB-2401DE81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43929-BB68-F9EE-8A4C-0FC92E95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65033-803D-4C01-832A-0E55DFA0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2DCB14-91B0-6CA3-DA4A-72C35D24D863}"/>
              </a:ext>
            </a:extLst>
          </p:cNvPr>
          <p:cNvSpPr/>
          <p:nvPr/>
        </p:nvSpPr>
        <p:spPr>
          <a:xfrm>
            <a:off x="1093247" y="2447641"/>
            <a:ext cx="2232248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3100 letters professionally edited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FB8A3-DD2A-DC69-F7AD-A4E253902569}"/>
              </a:ext>
            </a:extLst>
          </p:cNvPr>
          <p:cNvSpPr/>
          <p:nvPr/>
        </p:nvSpPr>
        <p:spPr>
          <a:xfrm>
            <a:off x="3670697" y="2458989"/>
            <a:ext cx="208823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5400 letters manually transcribed </a:t>
            </a:r>
            <a:endParaRPr lang="en-GB" sz="2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D8FD0E-035D-96FD-432A-098A3C0FD324}"/>
              </a:ext>
            </a:extLst>
          </p:cNvPr>
          <p:cNvSpPr/>
          <p:nvPr/>
        </p:nvSpPr>
        <p:spPr>
          <a:xfrm>
            <a:off x="6048264" y="2458989"/>
            <a:ext cx="2232247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Remainder automatically transcribed</a:t>
            </a:r>
            <a:endParaRPr lang="en-GB" sz="2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CC0A98-2A9C-6E08-03F8-C13AD3BFEEEC}"/>
              </a:ext>
            </a:extLst>
          </p:cNvPr>
          <p:cNvSpPr/>
          <p:nvPr/>
        </p:nvSpPr>
        <p:spPr>
          <a:xfrm>
            <a:off x="1104947" y="2033914"/>
            <a:ext cx="7175564" cy="302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12000 letters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30CAF-BDC5-1312-40B0-87A4CD1D5618}"/>
              </a:ext>
            </a:extLst>
          </p:cNvPr>
          <p:cNvSpPr/>
          <p:nvPr/>
        </p:nvSpPr>
        <p:spPr>
          <a:xfrm>
            <a:off x="134774" y="2449860"/>
            <a:ext cx="958473" cy="792088"/>
          </a:xfrm>
          <a:prstGeom prst="roundRect">
            <a:avLst/>
          </a:prstGeom>
          <a:solidFill>
            <a:srgbClr val="F0E4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Proper Name Index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7C16342-3A17-E963-2C9E-8F9F8BB60181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1364285" y="2440939"/>
            <a:ext cx="2219" cy="1595360"/>
          </a:xfrm>
          <a:prstGeom prst="bentConnector3">
            <a:avLst>
              <a:gd name="adj1" fmla="val -1030193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7071AE-64AE-72E9-4688-761E471630E8}"/>
              </a:ext>
            </a:extLst>
          </p:cNvPr>
          <p:cNvSpPr/>
          <p:nvPr/>
        </p:nvSpPr>
        <p:spPr>
          <a:xfrm>
            <a:off x="295566" y="3519094"/>
            <a:ext cx="2232248" cy="307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0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Annotate &amp; link Names using index</a:t>
            </a:r>
            <a:endParaRPr lang="en-GB" sz="1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5B1AEB-06A0-1745-5B2D-012DE7EC6A40}"/>
              </a:ext>
            </a:extLst>
          </p:cNvPr>
          <p:cNvSpPr/>
          <p:nvPr/>
        </p:nvSpPr>
        <p:spPr>
          <a:xfrm>
            <a:off x="2506441" y="3516874"/>
            <a:ext cx="2232248" cy="307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0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Apply to the transcriptions</a:t>
            </a:r>
            <a:endParaRPr lang="en-GB" sz="1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0208C2-9B7A-2497-BE05-04A5163491B9}"/>
                  </a:ext>
                </a:extLst>
              </p14:cNvPr>
              <p14:cNvContentPartPr/>
              <p14:nvPr/>
            </p14:nvContentPartPr>
            <p14:xfrm>
              <a:off x="-312246" y="1055693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0208C2-9B7A-2497-BE05-04A5163491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18366" y="1049573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7EDA35C-E13C-2850-6A22-A999FA0EAAC5}"/>
              </a:ext>
            </a:extLst>
          </p:cNvPr>
          <p:cNvCxnSpPr>
            <a:cxnSpLocks/>
          </p:cNvCxnSpPr>
          <p:nvPr/>
        </p:nvCxnSpPr>
        <p:spPr bwMode="auto">
          <a:xfrm flipV="1">
            <a:off x="2163074" y="3256174"/>
            <a:ext cx="2512259" cy="21437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C9E441A-F604-9C18-2872-777EF2F2BCA9}"/>
              </a:ext>
            </a:extLst>
          </p:cNvPr>
          <p:cNvSpPr/>
          <p:nvPr/>
        </p:nvSpPr>
        <p:spPr>
          <a:xfrm>
            <a:off x="2676904" y="4237951"/>
            <a:ext cx="2232248" cy="307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0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Train Name recogniser and apply back to the letters</a:t>
            </a:r>
            <a:endParaRPr lang="en-GB" sz="1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D929A91-1A6A-2AF6-42CE-0349A159B970}"/>
              </a:ext>
            </a:extLst>
          </p:cNvPr>
          <p:cNvSpPr/>
          <p:nvPr/>
        </p:nvSpPr>
        <p:spPr>
          <a:xfrm>
            <a:off x="2627784" y="4976427"/>
            <a:ext cx="2232248" cy="307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0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„Citizen Science“: Have volunteers check and add annotations</a:t>
            </a:r>
            <a:endParaRPr lang="en-GB" sz="1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Badge 1 with solid fill">
            <a:extLst>
              <a:ext uri="{FF2B5EF4-FFF2-40B4-BE49-F238E27FC236}">
                <a16:creationId xmlns:a16="http://schemas.microsoft.com/office/drawing/2014/main" id="{90FEE830-4E84-6ACE-9742-ED3AE042B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6" y="3470548"/>
            <a:ext cx="380344" cy="380344"/>
          </a:xfrm>
          <a:prstGeom prst="rect">
            <a:avLst/>
          </a:prstGeom>
        </p:spPr>
      </p:pic>
      <p:pic>
        <p:nvPicPr>
          <p:cNvPr id="67" name="Graphic 66" descr="Badge 4 with solid fill">
            <a:extLst>
              <a:ext uri="{FF2B5EF4-FFF2-40B4-BE49-F238E27FC236}">
                <a16:creationId xmlns:a16="http://schemas.microsoft.com/office/drawing/2014/main" id="{66A236CE-4757-F0F2-5F28-777076630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0540" y="4912776"/>
            <a:ext cx="371260" cy="371260"/>
          </a:xfrm>
          <a:prstGeom prst="rect">
            <a:avLst/>
          </a:prstGeom>
        </p:spPr>
      </p:pic>
      <p:pic>
        <p:nvPicPr>
          <p:cNvPr id="69" name="Graphic 68" descr="Badge 3 with solid fill">
            <a:extLst>
              <a:ext uri="{FF2B5EF4-FFF2-40B4-BE49-F238E27FC236}">
                <a16:creationId xmlns:a16="http://schemas.microsoft.com/office/drawing/2014/main" id="{D362634A-DA60-9F30-F389-E4C492A46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64116" y="4174587"/>
            <a:ext cx="386687" cy="386687"/>
          </a:xfrm>
          <a:prstGeom prst="rect">
            <a:avLst/>
          </a:prstGeom>
        </p:spPr>
      </p:pic>
      <p:pic>
        <p:nvPicPr>
          <p:cNvPr id="71" name="Graphic 70" descr="Badge with solid fill">
            <a:extLst>
              <a:ext uri="{FF2B5EF4-FFF2-40B4-BE49-F238E27FC236}">
                <a16:creationId xmlns:a16="http://schemas.microsoft.com/office/drawing/2014/main" id="{A65FCF9B-D4F4-C685-BC81-A7C04B4BAF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98988" y="3488846"/>
            <a:ext cx="385196" cy="385196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C41FBCA-03A0-52A3-5C9B-A7C2E820D370}"/>
              </a:ext>
            </a:extLst>
          </p:cNvPr>
          <p:cNvSpPr/>
          <p:nvPr/>
        </p:nvSpPr>
        <p:spPr>
          <a:xfrm>
            <a:off x="5580112" y="4096869"/>
            <a:ext cx="2879800" cy="644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More than </a:t>
            </a:r>
            <a:r>
              <a:rPr lang="de-DE" sz="1800" b="1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350‘000 </a:t>
            </a:r>
            <a:r>
              <a:rPr lang="de-DE" sz="18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person and place names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CE4E8B-1CB9-5E66-1278-BEA8E35BFB16}"/>
              </a:ext>
            </a:extLst>
          </p:cNvPr>
          <p:cNvSpPr txBox="1"/>
          <p:nvPr/>
        </p:nvSpPr>
        <p:spPr>
          <a:xfrm>
            <a:off x="4675333" y="4731190"/>
            <a:ext cx="475297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b="1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~40 proper names per letter</a:t>
            </a:r>
            <a:endParaRPr lang="en-GB" sz="3200" b="1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7" grpId="0"/>
      <p:bldP spid="19" grpId="0"/>
      <p:bldP spid="62" grpId="0"/>
      <p:bldP spid="63" grpId="0"/>
      <p:bldP spid="72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5FB6-8B25-D0E9-96BD-58A1B186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Experiments – Name Selection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A478-BF75-7680-4B64-AC660C5A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80F99-F691-1EA7-FAD8-96C68B57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BE0E8-404E-DBCF-A91B-3D18B888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06BC50-BEAE-0BEA-E468-5CA5B0B90206}"/>
              </a:ext>
            </a:extLst>
          </p:cNvPr>
          <p:cNvSpPr/>
          <p:nvPr/>
        </p:nvSpPr>
        <p:spPr>
          <a:xfrm>
            <a:off x="971600" y="2420888"/>
            <a:ext cx="2243030" cy="2531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10‘000</a:t>
            </a: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occurences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6C3486-F803-8DA0-DDC2-80F422C319A9}"/>
              </a:ext>
            </a:extLst>
          </p:cNvPr>
          <p:cNvSpPr/>
          <p:nvPr/>
        </p:nvSpPr>
        <p:spPr>
          <a:xfrm>
            <a:off x="972121" y="3042092"/>
            <a:ext cx="2232248" cy="26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1‘000 occurences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20CCE0-1BAA-F30C-609C-65175EA20CF4}"/>
              </a:ext>
            </a:extLst>
          </p:cNvPr>
          <p:cNvSpPr/>
          <p:nvPr/>
        </p:nvSpPr>
        <p:spPr>
          <a:xfrm>
            <a:off x="971600" y="2727422"/>
            <a:ext cx="2232248" cy="26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06D68D-70BD-4C21-CB68-199F1DE0E7B6}"/>
              </a:ext>
            </a:extLst>
          </p:cNvPr>
          <p:cNvSpPr/>
          <p:nvPr/>
        </p:nvSpPr>
        <p:spPr>
          <a:xfrm>
            <a:off x="971079" y="3554113"/>
            <a:ext cx="2243030" cy="2531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500</a:t>
            </a: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occurences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2C7CF7-9016-305A-6814-EC99A535D82A}"/>
              </a:ext>
            </a:extLst>
          </p:cNvPr>
          <p:cNvSpPr/>
          <p:nvPr/>
        </p:nvSpPr>
        <p:spPr>
          <a:xfrm>
            <a:off x="971600" y="4175317"/>
            <a:ext cx="2232248" cy="26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0 occurences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E2AD60-8BE3-D85F-E11A-5EF70BA4B333}"/>
              </a:ext>
            </a:extLst>
          </p:cNvPr>
          <p:cNvSpPr/>
          <p:nvPr/>
        </p:nvSpPr>
        <p:spPr>
          <a:xfrm>
            <a:off x="971079" y="3860647"/>
            <a:ext cx="2232248" cy="26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A29F8DE-69AF-F9E8-D0B8-30A13579E1AE}"/>
              </a:ext>
            </a:extLst>
          </p:cNvPr>
          <p:cNvSpPr/>
          <p:nvPr/>
        </p:nvSpPr>
        <p:spPr>
          <a:xfrm>
            <a:off x="970558" y="4687230"/>
            <a:ext cx="2243030" cy="2531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occurences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DCC0C4-C161-566D-90D4-06D1C11F271A}"/>
              </a:ext>
            </a:extLst>
          </p:cNvPr>
          <p:cNvSpPr/>
          <p:nvPr/>
        </p:nvSpPr>
        <p:spPr>
          <a:xfrm>
            <a:off x="971079" y="5308434"/>
            <a:ext cx="2232248" cy="26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10 occurences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9A36B5-4395-6AAD-7D00-8E45BF23A11A}"/>
              </a:ext>
            </a:extLst>
          </p:cNvPr>
          <p:cNvSpPr/>
          <p:nvPr/>
        </p:nvSpPr>
        <p:spPr>
          <a:xfrm>
            <a:off x="970558" y="4993764"/>
            <a:ext cx="2232248" cy="26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886D4C-461D-66A7-3A2E-C78A26287534}"/>
              </a:ext>
            </a:extLst>
          </p:cNvPr>
          <p:cNvCxnSpPr/>
          <p:nvPr/>
        </p:nvCxnSpPr>
        <p:spPr bwMode="auto">
          <a:xfrm>
            <a:off x="539552" y="3447502"/>
            <a:ext cx="331236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45808A-4DA9-4B55-43A6-4BE0E387F4D4}"/>
              </a:ext>
            </a:extLst>
          </p:cNvPr>
          <p:cNvCxnSpPr/>
          <p:nvPr/>
        </p:nvCxnSpPr>
        <p:spPr bwMode="auto">
          <a:xfrm>
            <a:off x="539552" y="4527622"/>
            <a:ext cx="331236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4101AC2-0AEE-31A2-6DCF-CCE92792E123}"/>
              </a:ext>
            </a:extLst>
          </p:cNvPr>
          <p:cNvSpPr/>
          <p:nvPr/>
        </p:nvSpPr>
        <p:spPr>
          <a:xfrm>
            <a:off x="3221850" y="2678731"/>
            <a:ext cx="2243030" cy="382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Sample the 10 most frequent names</a:t>
            </a:r>
            <a:endParaRPr lang="en-GB" sz="2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DFF6CB-D8C6-A1A1-094E-5865121A9F8E}"/>
              </a:ext>
            </a:extLst>
          </p:cNvPr>
          <p:cNvSpPr/>
          <p:nvPr/>
        </p:nvSpPr>
        <p:spPr>
          <a:xfrm>
            <a:off x="3221850" y="4951611"/>
            <a:ext cx="2718302" cy="382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Sample the 10 least frequent names </a:t>
            </a:r>
            <a:r>
              <a:rPr lang="de-DE" sz="14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(min. 10 occurences)</a:t>
            </a:r>
            <a:endParaRPr lang="en-GB" sz="2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C81769-A311-B57C-5D64-0A9D92220363}"/>
              </a:ext>
            </a:extLst>
          </p:cNvPr>
          <p:cNvSpPr/>
          <p:nvPr/>
        </p:nvSpPr>
        <p:spPr>
          <a:xfrm>
            <a:off x="970037" y="5751758"/>
            <a:ext cx="2243030" cy="25314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occurences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3308BF-B41E-BC0A-A9F2-6CFB8646DD62}"/>
              </a:ext>
            </a:extLst>
          </p:cNvPr>
          <p:cNvSpPr/>
          <p:nvPr/>
        </p:nvSpPr>
        <p:spPr>
          <a:xfrm>
            <a:off x="970037" y="6058292"/>
            <a:ext cx="2232248" cy="2612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GB" sz="2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AE9E93-984B-3CB0-F8FC-E80E5F83AB55}"/>
              </a:ext>
            </a:extLst>
          </p:cNvPr>
          <p:cNvCxnSpPr/>
          <p:nvPr/>
        </p:nvCxnSpPr>
        <p:spPr bwMode="auto">
          <a:xfrm>
            <a:off x="467544" y="5679750"/>
            <a:ext cx="3312368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49414EB-CA6D-8E27-C981-CBCB58ACE3D3}"/>
              </a:ext>
            </a:extLst>
          </p:cNvPr>
          <p:cNvSpPr/>
          <p:nvPr/>
        </p:nvSpPr>
        <p:spPr>
          <a:xfrm>
            <a:off x="3221850" y="3819407"/>
            <a:ext cx="2304256" cy="382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Sample 10 random medium frequent names</a:t>
            </a:r>
            <a:endParaRPr lang="en-GB" sz="24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20B2499-1053-02EB-1935-0EE2C8C9AC06}"/>
              </a:ext>
            </a:extLst>
          </p:cNvPr>
          <p:cNvSpPr/>
          <p:nvPr/>
        </p:nvSpPr>
        <p:spPr>
          <a:xfrm>
            <a:off x="699923" y="1801899"/>
            <a:ext cx="3312368" cy="644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person and place names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2A12AB-41B4-558C-D118-7AE5129AEA83}"/>
              </a:ext>
            </a:extLst>
          </p:cNvPr>
          <p:cNvSpPr/>
          <p:nvPr/>
        </p:nvSpPr>
        <p:spPr>
          <a:xfrm>
            <a:off x="5562421" y="2762743"/>
            <a:ext cx="3408077" cy="1058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Extract </a:t>
            </a:r>
            <a:r>
              <a:rPr lang="de-DE" sz="1800" b="1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one sentence for each different form (max. 20) </a:t>
            </a:r>
            <a:r>
              <a:rPr lang="de-DE" sz="18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each name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E0FE926-ABF8-C19F-3350-FCB5DD53E25D}"/>
              </a:ext>
            </a:extLst>
          </p:cNvPr>
          <p:cNvSpPr/>
          <p:nvPr/>
        </p:nvSpPr>
        <p:spPr>
          <a:xfrm>
            <a:off x="5604718" y="3857177"/>
            <a:ext cx="3312368" cy="1058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de-DE" sz="1800" b="1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context of three </a:t>
            </a:r>
            <a:r>
              <a:rPr lang="de-DE" sz="18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preceding and following sentences</a:t>
            </a:r>
          </a:p>
        </p:txBody>
      </p:sp>
    </p:spTree>
    <p:extLst>
      <p:ext uri="{BB962C8B-B14F-4D97-AF65-F5344CB8AC3E}">
        <p14:creationId xmlns:p14="http://schemas.microsoft.com/office/powerpoint/2010/main" val="33855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4" grpId="0"/>
      <p:bldP spid="25" grpId="0" animBg="1"/>
      <p:bldP spid="27" grpId="0" animBg="1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CD6D289-D5C1-4D01-F2E6-AFF5A5C2E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70321"/>
              </p:ext>
            </p:extLst>
          </p:nvPr>
        </p:nvGraphicFramePr>
        <p:xfrm>
          <a:off x="900113" y="2205038"/>
          <a:ext cx="7343774" cy="295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623">
                  <a:extLst>
                    <a:ext uri="{9D8B030D-6E8A-4147-A177-3AD203B41FA5}">
                      <a16:colId xmlns:a16="http://schemas.microsoft.com/office/drawing/2014/main" val="2664915740"/>
                    </a:ext>
                  </a:extLst>
                </a:gridCol>
                <a:gridCol w="6048151">
                  <a:extLst>
                    <a:ext uri="{9D8B030D-6E8A-4147-A177-3AD203B41FA5}">
                      <a16:colId xmlns:a16="http://schemas.microsoft.com/office/drawing/2014/main" val="3165249119"/>
                    </a:ext>
                  </a:extLst>
                </a:gridCol>
              </a:tblGrid>
              <a:tr h="1529615">
                <a:tc>
                  <a:txBody>
                    <a:bodyPr/>
                    <a:lstStyle/>
                    <a:p>
                      <a:r>
                        <a:rPr lang="de-DE"/>
                        <a:t>Genf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Genevae, Genevenses, Genevates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Genff, Jenff, Jenfer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Gebennę, Gebennensium, Gebennensibus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12258"/>
                  </a:ext>
                </a:extLst>
              </a:tr>
              <a:tr h="1422538">
                <a:tc>
                  <a:txBody>
                    <a:bodyPr/>
                    <a:lstStyle/>
                    <a:p>
                      <a:r>
                        <a:rPr lang="de-DE" b="1"/>
                        <a:t>Johannes Calvin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Calvinus, Calvini, Calvino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Calphinum, Calphini, Calphino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Io. Calvino, Ioannis Calvini, Joannes Calvinus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102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5F2C-0272-0EF1-B183-66805ED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A2D5-6F1E-8028-46A2-9C5ED94C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Dominic P. Fischer and Martin Volk – MT Summit Geneva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8F9D5-2B84-6874-9238-C24756BF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E63DF82-ECFB-0447-94C8-66F126FE0A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ADF8C-146C-599C-21A9-96601452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268413"/>
            <a:ext cx="7343775" cy="503237"/>
          </a:xfrm>
        </p:spPr>
        <p:txBody>
          <a:bodyPr/>
          <a:lstStyle/>
          <a:p>
            <a:r>
              <a:rPr lang="de-DE"/>
              <a:t>A Look at the Names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67EA32-0476-23AD-F3E8-9861BF5BADD2}"/>
              </a:ext>
            </a:extLst>
          </p:cNvPr>
          <p:cNvSpPr/>
          <p:nvPr/>
        </p:nvSpPr>
        <p:spPr bwMode="auto">
          <a:xfrm>
            <a:off x="539552" y="3702229"/>
            <a:ext cx="8352928" cy="1764110"/>
          </a:xfrm>
          <a:prstGeom prst="rect">
            <a:avLst/>
          </a:prstGeom>
          <a:solidFill>
            <a:srgbClr val="FFFFFF">
              <a:alpha val="9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28A5"/>
      </a:dk2>
      <a:lt2>
        <a:srgbClr val="808080"/>
      </a:lt2>
      <a:accent1>
        <a:srgbClr val="0028A5"/>
      </a:accent1>
      <a:accent2>
        <a:srgbClr val="A3ADB7"/>
      </a:accent2>
      <a:accent3>
        <a:srgbClr val="FFFFFF"/>
      </a:accent3>
      <a:accent4>
        <a:srgbClr val="000000"/>
      </a:accent4>
      <a:accent5>
        <a:srgbClr val="AAACCF"/>
      </a:accent5>
      <a:accent6>
        <a:srgbClr val="939CA6"/>
      </a:accent6>
      <a:hlink>
        <a:srgbClr val="DC6027"/>
      </a:hlink>
      <a:folHlink>
        <a:srgbClr val="000000"/>
      </a:folHlink>
    </a:clrScheme>
    <a:fontScheme name="Leere Prä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28A5"/>
        </a:dk2>
        <a:lt2>
          <a:srgbClr val="808080"/>
        </a:lt2>
        <a:accent1>
          <a:srgbClr val="0028A5"/>
        </a:accent1>
        <a:accent2>
          <a:srgbClr val="A3ADB7"/>
        </a:accent2>
        <a:accent3>
          <a:srgbClr val="FFFFFF"/>
        </a:accent3>
        <a:accent4>
          <a:srgbClr val="000000"/>
        </a:accent4>
        <a:accent5>
          <a:srgbClr val="AAACCF"/>
        </a:accent5>
        <a:accent6>
          <a:srgbClr val="939CA6"/>
        </a:accent6>
        <a:hlink>
          <a:srgbClr val="DC602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1424</Words>
  <Application>Microsoft Office PowerPoint</Application>
  <PresentationFormat>On-screen Show (4:3)</PresentationFormat>
  <Paragraphs>231</Paragraphs>
  <Slides>23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Leere Präsentation</vt:lpstr>
      <vt:lpstr>Name Consistency in LLM-based Machine Translation of Historical Texts </vt:lpstr>
      <vt:lpstr>The Issue  Simon Sulzer to Heinrich Bullinger, 26.05.1554 </vt:lpstr>
      <vt:lpstr>Reformers (and their letter correspondences)</vt:lpstr>
      <vt:lpstr>Bullinger’s Letters</vt:lpstr>
      <vt:lpstr>Bullinger’s Letter Collection</vt:lpstr>
      <vt:lpstr>Bullinger‘s Correspondence Network</vt:lpstr>
      <vt:lpstr>The Corpus and the Proper Names</vt:lpstr>
      <vt:lpstr>Experiments – Name Selection</vt:lpstr>
      <vt:lpstr>A Look at the Names</vt:lpstr>
      <vt:lpstr>A Look at the Names</vt:lpstr>
      <vt:lpstr>Experiments – System Selection</vt:lpstr>
      <vt:lpstr>Experiments – Evaluation</vt:lpstr>
      <vt:lpstr>Experiments – Setup</vt:lpstr>
      <vt:lpstr>Results – Person Names</vt:lpstr>
      <vt:lpstr>Results – Place Names</vt:lpstr>
      <vt:lpstr>Results – Historical Context</vt:lpstr>
      <vt:lpstr>Results – Sentence Context</vt:lpstr>
      <vt:lpstr>Results – System Prompt</vt:lpstr>
      <vt:lpstr>Results  – Overall</vt:lpstr>
      <vt:lpstr>“Regarding the Genevan matter, all pious minds and hearts must entrust it to God.”</vt:lpstr>
      <vt:lpstr>Predictors of Accuracy</vt:lpstr>
      <vt:lpstr>Future Directions</vt:lpstr>
      <vt:lpstr>PowerPoint Presentation</vt:lpstr>
    </vt:vector>
  </TitlesOfParts>
  <Manager/>
  <Company>University of Zurich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/>
  <dc:creator/>
  <cp:keywords/>
  <dc:description>Vorlage uzh_praesentation_e MSO2011 v1 24.11.2010</dc:description>
  <cp:lastModifiedBy>Dominic Fischer</cp:lastModifiedBy>
  <cp:revision>792</cp:revision>
  <dcterms:created xsi:type="dcterms:W3CDTF">2010-02-24T10:08:32Z</dcterms:created>
  <dcterms:modified xsi:type="dcterms:W3CDTF">2025-06-24T22:22:15Z</dcterms:modified>
  <cp:category/>
</cp:coreProperties>
</file>